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4" r:id="rId5"/>
    <p:sldId id="259" r:id="rId6"/>
    <p:sldId id="260" r:id="rId7"/>
    <p:sldId id="270" r:id="rId8"/>
    <p:sldId id="271" r:id="rId9"/>
    <p:sldId id="272" r:id="rId10"/>
    <p:sldId id="293" r:id="rId11"/>
    <p:sldId id="276" r:id="rId12"/>
    <p:sldId id="273" r:id="rId13"/>
    <p:sldId id="275" r:id="rId14"/>
    <p:sldId id="294" r:id="rId15"/>
    <p:sldId id="285" r:id="rId16"/>
    <p:sldId id="286" r:id="rId17"/>
    <p:sldId id="295" r:id="rId18"/>
    <p:sldId id="288" r:id="rId19"/>
    <p:sldId id="263" r:id="rId20"/>
    <p:sldId id="264" r:id="rId21"/>
    <p:sldId id="278" r:id="rId22"/>
    <p:sldId id="268" r:id="rId23"/>
    <p:sldId id="265" r:id="rId24"/>
    <p:sldId id="266" r:id="rId25"/>
    <p:sldId id="267" r:id="rId26"/>
    <p:sldId id="269" r:id="rId27"/>
    <p:sldId id="280" r:id="rId28"/>
    <p:sldId id="277" r:id="rId29"/>
    <p:sldId id="290" r:id="rId30"/>
    <p:sldId id="279" r:id="rId31"/>
    <p:sldId id="289" r:id="rId32"/>
    <p:sldId id="281" r:id="rId33"/>
    <p:sldId id="292" r:id="rId34"/>
    <p:sldId id="283" r:id="rId35"/>
    <p:sldId id="29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77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38EEA-68F4-4994-A1FE-23175B304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AA389A-B5E5-47F1-BB04-597A543E3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5DF40-42A4-44B3-8DBD-22F75DED6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A979D-28FB-4DEC-89EB-F1B07D43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63654-235C-4A60-AF10-1BD5A291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8FAA3-EA89-4255-8919-ECB651FE2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CB56A-AB94-48CB-82DA-00C323444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92F88-8A7D-4F93-B81E-9414F56D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9E411-C40B-4BA6-A53C-0A1630D3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74F96-6E51-43FA-AD83-AF4DF566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1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749ABD-4233-404F-86A8-94BA0110DA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508366-C9B1-40DF-90F5-AECF9F1682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4EED6-34B0-43F3-A305-58A4F05A5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CF526-3923-420F-B91F-0C9CDF94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E9C97-C42D-4953-947C-528E0DE3F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B1D6-D991-4CF5-B866-53A812B6E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C5ADC-0361-475E-8289-BF5742A73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69D4D-76CA-4BA2-9705-C0994FB7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1943B-C725-4EED-9944-AEB4C9C93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F74F2-A11A-4D96-AE82-0C22C13E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4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18127-F4AB-4FBB-9038-8E940872B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DC1F6-19AF-498C-827B-A720A1E85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D73A1-69D7-409C-913B-CCEFA0BD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DC360-7B9A-4C05-AFA1-4F725FB2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69505-B7DF-4F06-9499-4779ECC3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8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BD139-A0E4-4D70-AA64-363DED39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5350C-4E42-46EF-82F8-105C95226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75D23-AF57-4287-BC6F-8782220FA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64666-7438-4572-AB4C-9BEC6DB2D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624A1-9D99-4B72-AA09-B0723E6C2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DFF6F-E5FD-43E6-8E04-12E387F32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3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1124-38A7-44EC-9D47-5F825D6E8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D5839-982D-4B64-AB53-781B50946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E2F19-2C2F-483D-847F-DAB26AD3B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52715A-E534-4E23-B033-0E3D2E047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E29F8B-8178-4723-A4AB-D2B927F61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FDD0C3-DF7D-4771-A8C2-910BAD85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500979-30B6-4959-91B3-6607D430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366A7-6F29-4383-BE9F-81C615A0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7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28DCC-4F93-4B4C-989D-5FF280873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FE6991-7523-4EFA-BF4B-F8412027A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FC7994-1B31-44D7-9891-3239AAA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01B1FF-51D6-439D-9CA0-5F0BFCDE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20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988CA-6ACF-4C9A-94A1-EF8B8DA0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2CA688-02F7-403D-9D3A-03064816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3E30A-0D17-423C-9318-3E32C18A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7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2AE4A-E606-448C-9855-36B96091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D3CA2-DFF5-4071-B74F-EFC88BF96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1D517F-1CF7-4C80-A279-3FBDCD3DC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049A8-58D1-4F73-87BD-0976C5CE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E6ACF-8505-4B46-ACF7-D65CFE9D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0DD3B-0941-4A53-98C9-0CEDF3ED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1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9A3B-0983-4338-9007-EEB378A7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E81E83-AD3E-4226-A28B-3ED454AFDE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954AC-6EF7-4E32-8424-BC3CC3BF5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B0C86E-34F9-4D9E-8277-8D078B82F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086FA-B953-471F-A95A-DD52FC94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CFE42-9CAD-40D8-934B-BDAF28DD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FA2B05-58D1-4E51-9F4B-662EF8D60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3AFF2-91C6-4AD5-B4CE-AC182815D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1FF75-3550-4B63-9501-2D7C6EB89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116AD-C102-412B-8F74-828528FA2DB4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DC54F-E85E-4DCF-B7F5-F62C1B36D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E91AC-7E71-4D0F-BF19-132A0B473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FB7B2-AC55-4D39-A083-866138DAD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9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BB740-D74B-4FF4-9EC7-14F4E2E55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0374" y="1138454"/>
            <a:ext cx="9281626" cy="310789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 Rounded MT Bold" panose="020F0704030504030204" pitchFamily="34" charset="0"/>
              </a:rPr>
              <a:t>IMPLEMENTASI  IMUNONUTRISI UNTUK PASIEN COVID – 19 </a:t>
            </a:r>
            <a:br>
              <a:rPr lang="en-US" b="1" dirty="0">
                <a:latin typeface="Arial Rounded MT Bold" panose="020F0704030504030204" pitchFamily="34" charset="0"/>
              </a:rPr>
            </a:br>
            <a:r>
              <a:rPr lang="en-US" b="1" dirty="0">
                <a:latin typeface="Arial Rounded MT Bold" panose="020F0704030504030204" pitchFamily="34" charset="0"/>
              </a:rPr>
              <a:t> DI RUMAH SAKIT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DDC262-8E23-4F24-AB95-96EE147F3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9992" y="4165600"/>
            <a:ext cx="6068008" cy="10922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ADHIYANTI ASIKIN DCN., </a:t>
            </a:r>
            <a:r>
              <a:rPr lang="en-US" dirty="0" err="1"/>
              <a:t>M.Kes</a:t>
            </a:r>
            <a:r>
              <a:rPr lang="en-US" dirty="0"/>
              <a:t>, RD</a:t>
            </a:r>
          </a:p>
        </p:txBody>
      </p:sp>
      <p:pic>
        <p:nvPicPr>
          <p:cNvPr id="4" name="Picture 3" descr="5 Buah &amp; Sayuran Ini Ternyata Mengandung Racun Alami Sianida">
            <a:extLst>
              <a:ext uri="{FF2B5EF4-FFF2-40B4-BE49-F238E27FC236}">
                <a16:creationId xmlns:a16="http://schemas.microsoft.com/office/drawing/2014/main" id="{1BA12552-EDDC-4E41-8D98-01604B31F9F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3" y="1124458"/>
            <a:ext cx="3508310" cy="4133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05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44219-C776-4973-8878-351CBB69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Pasien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dengan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Covid</a:t>
            </a:r>
            <a:r>
              <a:rPr lang="en-US" b="1" dirty="0">
                <a:solidFill>
                  <a:srgbClr val="C00000"/>
                </a:solidFill>
              </a:rPr>
              <a:t> 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AA7CE-C063-498F-A2F8-0A0C62805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7698" y="1825625"/>
            <a:ext cx="5746102" cy="2979640"/>
          </a:xfrm>
        </p:spPr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,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makanan</a:t>
            </a:r>
            <a:endParaRPr lang="en-US" dirty="0"/>
          </a:p>
          <a:p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dan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pemberian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20+ Inspirasi Animasi Demam Gambar Kartun Sakit - Rabbit SMK">
            <a:extLst>
              <a:ext uri="{FF2B5EF4-FFF2-40B4-BE49-F238E27FC236}">
                <a16:creationId xmlns:a16="http://schemas.microsoft.com/office/drawing/2014/main" id="{5AC86890-EB32-430D-A7AB-81F22511F9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87" y="1780559"/>
            <a:ext cx="3615515" cy="3296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864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6A69A-7DA7-4FBF-A431-D0297388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Faktor</a:t>
            </a:r>
            <a:r>
              <a:rPr lang="en-US" b="1" dirty="0">
                <a:solidFill>
                  <a:srgbClr val="C00000"/>
                </a:solidFill>
              </a:rPr>
              <a:t> yang </a:t>
            </a:r>
            <a:r>
              <a:rPr lang="en-US" b="1" dirty="0" err="1">
                <a:solidFill>
                  <a:srgbClr val="C00000"/>
                </a:solidFill>
              </a:rPr>
              <a:t>meningkatkan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Risiko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Malnutrisi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pasien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Covid</a:t>
            </a:r>
            <a:r>
              <a:rPr lang="en-US" b="1" dirty="0">
                <a:solidFill>
                  <a:srgbClr val="C00000"/>
                </a:solidFill>
              </a:rPr>
              <a:t> 19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BF8CE-41A1-4A12-BC3A-332D350D6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konsumsi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demam</a:t>
            </a:r>
            <a:r>
              <a:rPr lang="en-US" dirty="0"/>
              <a:t>,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pernapasan</a:t>
            </a:r>
            <a:r>
              <a:rPr lang="en-US" dirty="0"/>
              <a:t>, </a:t>
            </a:r>
            <a:r>
              <a:rPr lang="en-US" dirty="0" err="1"/>
              <a:t>ventilasi</a:t>
            </a:r>
            <a:r>
              <a:rPr lang="en-US" dirty="0"/>
              <a:t> </a:t>
            </a:r>
            <a:r>
              <a:rPr lang="en-US" dirty="0" err="1"/>
              <a:t>mekanis</a:t>
            </a:r>
            <a:r>
              <a:rPr lang="en-US" dirty="0"/>
              <a:t> (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)</a:t>
            </a:r>
          </a:p>
          <a:p>
            <a:r>
              <a:rPr lang="en-US" dirty="0" err="1"/>
              <a:t>Gangguan</a:t>
            </a:r>
            <a:r>
              <a:rPr lang="en-US" dirty="0"/>
              <a:t> metabolism </a:t>
            </a:r>
            <a:r>
              <a:rPr lang="en-US" dirty="0" err="1"/>
              <a:t>utilisasi</a:t>
            </a:r>
            <a:r>
              <a:rPr lang="en-US" dirty="0"/>
              <a:t> </a:t>
            </a:r>
            <a:r>
              <a:rPr lang="en-US" dirty="0" err="1"/>
              <a:t>glukosa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katabolisme</a:t>
            </a:r>
            <a:r>
              <a:rPr lang="en-US" dirty="0"/>
              <a:t> protein dan lemak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nitrogen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negative </a:t>
            </a:r>
          </a:p>
          <a:p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dan </a:t>
            </a:r>
            <a:r>
              <a:rPr lang="en-US" dirty="0" err="1"/>
              <a:t>malabsorbsi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, </a:t>
            </a:r>
            <a:r>
              <a:rPr lang="en-US" dirty="0" err="1"/>
              <a:t>dispnea</a:t>
            </a:r>
            <a:r>
              <a:rPr lang="en-US" dirty="0"/>
              <a:t>, </a:t>
            </a:r>
            <a:r>
              <a:rPr lang="en-US" dirty="0" err="1"/>
              <a:t>ventilasi</a:t>
            </a:r>
            <a:r>
              <a:rPr lang="en-US" dirty="0"/>
              <a:t> </a:t>
            </a:r>
            <a:r>
              <a:rPr lang="en-US" dirty="0" err="1"/>
              <a:t>mekanis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kesadaran</a:t>
            </a:r>
            <a:endParaRPr lang="en-US" dirty="0"/>
          </a:p>
          <a:p>
            <a:r>
              <a:rPr lang="en-US" dirty="0" err="1"/>
              <a:t>Mual</a:t>
            </a:r>
            <a:r>
              <a:rPr lang="en-US" dirty="0"/>
              <a:t>, </a:t>
            </a:r>
            <a:r>
              <a:rPr lang="en-US" dirty="0" err="1"/>
              <a:t>muntah</a:t>
            </a:r>
            <a:r>
              <a:rPr lang="en-US" dirty="0"/>
              <a:t>, </a:t>
            </a:r>
            <a:r>
              <a:rPr lang="en-US" dirty="0" err="1"/>
              <a:t>diare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corona virus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menyerang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pencernaan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21202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F776A-D170-4654-80B4-B44E2F709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70" y="365125"/>
            <a:ext cx="6912429" cy="1325563"/>
          </a:xfrm>
        </p:spPr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Mengapa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pasien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Covid</a:t>
            </a:r>
            <a:r>
              <a:rPr lang="en-US" b="1" dirty="0">
                <a:solidFill>
                  <a:srgbClr val="C00000"/>
                </a:solidFill>
              </a:rPr>
              <a:t> 19 </a:t>
            </a:r>
            <a:r>
              <a:rPr lang="en-US" b="1" dirty="0" err="1">
                <a:solidFill>
                  <a:srgbClr val="C00000"/>
                </a:solidFill>
              </a:rPr>
              <a:t>membutuhkan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imunonutrisi</a:t>
            </a:r>
            <a:r>
              <a:rPr lang="en-US" b="1" dirty="0">
                <a:solidFill>
                  <a:srgbClr val="C00000"/>
                </a:solidFill>
              </a:rPr>
              <a:t> ?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24899-C1BC-47C3-8FFD-6A0B95705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0" y="1825625"/>
            <a:ext cx="691243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Covid</a:t>
            </a:r>
            <a:r>
              <a:rPr lang="en-US" dirty="0"/>
              <a:t> 19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yang </a:t>
            </a:r>
            <a:r>
              <a:rPr lang="en-US" dirty="0" err="1"/>
              <a:t>diakibatkan</a:t>
            </a:r>
            <a:r>
              <a:rPr lang="en-US" dirty="0"/>
              <a:t> oleh virus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imunitas</a:t>
            </a:r>
            <a:r>
              <a:rPr lang="en-US" dirty="0"/>
              <a:t> internal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/>
              <a:t>pemulihannya</a:t>
            </a:r>
            <a:endParaRPr lang="en-US" dirty="0"/>
          </a:p>
          <a:p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imunitas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kebutuhannya</a:t>
            </a:r>
            <a:endParaRPr lang="en-US" dirty="0"/>
          </a:p>
          <a:p>
            <a:r>
              <a:rPr lang="en-US" dirty="0"/>
              <a:t>Pada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diet oral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,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ekstra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cair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dianjurkan</a:t>
            </a:r>
            <a:endParaRPr lang="en-ID" dirty="0"/>
          </a:p>
        </p:txBody>
      </p:sp>
      <p:pic>
        <p:nvPicPr>
          <p:cNvPr id="4" name="Picture 3" descr="7 Makanan Super untuk Tingkatkan Kecerdasan Anak">
            <a:extLst>
              <a:ext uri="{FF2B5EF4-FFF2-40B4-BE49-F238E27FC236}">
                <a16:creationId xmlns:a16="http://schemas.microsoft.com/office/drawing/2014/main" id="{0144CC80-FB11-49F7-A9E3-130B2938B30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89" y="1027906"/>
            <a:ext cx="313513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elain Vitamin C, 7 Makanan Ini Juga Bagus Untuk Kekebalan Tubuh - Womantalk">
            <a:extLst>
              <a:ext uri="{FF2B5EF4-FFF2-40B4-BE49-F238E27FC236}">
                <a16:creationId xmlns:a16="http://schemas.microsoft.com/office/drawing/2014/main" id="{0F5CC59E-16EA-4D6C-9BD6-0195954438A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89" y="2818719"/>
            <a:ext cx="3135135" cy="2695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96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8D432-299A-44E5-BDE9-92E84CC3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121" y="732108"/>
            <a:ext cx="5077041" cy="45769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Pemberian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Terapi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Gizi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50462-1F7F-437A-8DE3-66A02FC35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358" y="1545706"/>
            <a:ext cx="524380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Jalur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,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menelan</a:t>
            </a:r>
            <a:r>
              <a:rPr lang="en-US" dirty="0"/>
              <a:t>,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mengunyah</a:t>
            </a:r>
            <a:r>
              <a:rPr lang="en-US" dirty="0"/>
              <a:t> dan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pada </a:t>
            </a:r>
            <a:r>
              <a:rPr lang="en-US" dirty="0" err="1"/>
              <a:t>usus</a:t>
            </a:r>
            <a:r>
              <a:rPr lang="en-US" dirty="0"/>
              <a:t>, </a:t>
            </a:r>
            <a:r>
              <a:rPr lang="en-US" dirty="0" err="1"/>
              <a:t>memperbaiki</a:t>
            </a:r>
            <a:r>
              <a:rPr lang="en-US" dirty="0"/>
              <a:t> mucosal barrier </a:t>
            </a:r>
            <a:r>
              <a:rPr lang="en-US" dirty="0" err="1"/>
              <a:t>usus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imunitas</a:t>
            </a:r>
            <a:r>
              <a:rPr lang="en-US" dirty="0"/>
              <a:t> </a:t>
            </a:r>
            <a:r>
              <a:rPr lang="en-US" dirty="0" err="1"/>
              <a:t>usus</a:t>
            </a:r>
            <a:r>
              <a:rPr lang="en-US" dirty="0"/>
              <a:t> dan </a:t>
            </a:r>
            <a:r>
              <a:rPr lang="en-US" dirty="0" err="1"/>
              <a:t>mikrobiologi</a:t>
            </a:r>
            <a:r>
              <a:rPr lang="en-US" dirty="0"/>
              <a:t> </a:t>
            </a:r>
            <a:r>
              <a:rPr lang="en-US" dirty="0" err="1"/>
              <a:t>usus</a:t>
            </a:r>
            <a:r>
              <a:rPr lang="en-US" dirty="0"/>
              <a:t>.</a:t>
            </a:r>
          </a:p>
          <a:p>
            <a:r>
              <a:rPr lang="en-US" dirty="0" err="1"/>
              <a:t>Pemberian</a:t>
            </a:r>
            <a:r>
              <a:rPr lang="en-US" dirty="0"/>
              <a:t> oral </a:t>
            </a:r>
            <a:r>
              <a:rPr lang="en-US" dirty="0" err="1"/>
              <a:t>diutamakan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dan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1026" name="Picture 2" descr="Gaya makanan tersaji rangsang nafsu makan si kecil">
            <a:extLst>
              <a:ext uri="{FF2B5EF4-FFF2-40B4-BE49-F238E27FC236}">
                <a16:creationId xmlns:a16="http://schemas.microsoft.com/office/drawing/2014/main" id="{AE4E4930-63DF-4444-8B66-7ED13D51D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92" y="247107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orban luka tabrakan beruntun Tol Cikampek dirawat di 2 rumah sakit |  merdeka.com">
            <a:extLst>
              <a:ext uri="{FF2B5EF4-FFF2-40B4-BE49-F238E27FC236}">
                <a16:creationId xmlns:a16="http://schemas.microsoft.com/office/drawing/2014/main" id="{83289B2B-D629-4A33-89B8-DE116CE40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92" y="873904"/>
            <a:ext cx="261937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C11F36-02B9-455E-8F26-E4AC63A42BDC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391" y="4296844"/>
            <a:ext cx="2619375" cy="168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880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4783-0ADD-491C-BD75-EDAFD9A7A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Pemberian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Terapi</a:t>
            </a:r>
            <a:r>
              <a:rPr lang="en-US" b="1" dirty="0">
                <a:solidFill>
                  <a:srgbClr val="C00000"/>
                </a:solidFill>
              </a:rPr>
              <a:t> Gizi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36A53-7BC1-4721-89FC-6BD3B5C16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5468" y="1853617"/>
            <a:ext cx="632615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Pada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diet oral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nafsu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,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ekstra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cair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dianjurkan</a:t>
            </a:r>
            <a:endParaRPr lang="en-ID" dirty="0"/>
          </a:p>
          <a:p>
            <a:r>
              <a:rPr lang="en-US" dirty="0" err="1"/>
              <a:t>Pemberian</a:t>
            </a:r>
            <a:r>
              <a:rPr lang="en-US" dirty="0"/>
              <a:t> enteral feeding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&lt; 50 % </a:t>
            </a:r>
            <a:r>
              <a:rPr lang="en-US" dirty="0" err="1"/>
              <a:t>dalam</a:t>
            </a:r>
            <a:r>
              <a:rPr lang="en-US" dirty="0"/>
              <a:t> 3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 dan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menelan</a:t>
            </a:r>
            <a:r>
              <a:rPr lang="en-US" dirty="0"/>
              <a:t>. </a:t>
            </a:r>
            <a:r>
              <a:rPr lang="en-US" dirty="0" err="1"/>
              <a:t>Sediaan</a:t>
            </a:r>
            <a:r>
              <a:rPr lang="en-US" dirty="0"/>
              <a:t> enteral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home made </a:t>
            </a:r>
            <a:r>
              <a:rPr lang="en-US" dirty="0" err="1"/>
              <a:t>blenderized</a:t>
            </a:r>
            <a:r>
              <a:rPr lang="en-US" dirty="0"/>
              <a:t> diet </a:t>
            </a:r>
            <a:r>
              <a:rPr lang="en-US" dirty="0" err="1"/>
              <a:t>atau</a:t>
            </a:r>
            <a:r>
              <a:rPr lang="en-US" dirty="0"/>
              <a:t> formula </a:t>
            </a:r>
            <a:r>
              <a:rPr lang="en-US" dirty="0" err="1"/>
              <a:t>komersial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SOP / Cara memberikan makanan melalui pipa / selang NGT - Bangsal Sehat">
            <a:extLst>
              <a:ext uri="{FF2B5EF4-FFF2-40B4-BE49-F238E27FC236}">
                <a16:creationId xmlns:a16="http://schemas.microsoft.com/office/drawing/2014/main" id="{3AAC0632-BA9C-41F2-913C-F97FFA752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77" y="1593979"/>
            <a:ext cx="304800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9DB0BA-A5BB-4B14-BD4F-9E415FE5B5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77" y="3775204"/>
            <a:ext cx="3048000" cy="213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87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237EB-7772-42D0-B837-BE4C08BEF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NUTRISI DAN IMUN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F704-C37C-4140-B48C-7A312CF87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2817"/>
            <a:ext cx="4302967" cy="3445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Nutrisi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imunomodulasi</a:t>
            </a:r>
            <a:r>
              <a:rPr lang="en-US" dirty="0"/>
              <a:t> </a:t>
            </a:r>
          </a:p>
          <a:p>
            <a:r>
              <a:rPr lang="en-US" dirty="0" err="1"/>
              <a:t>Karbohidrat</a:t>
            </a:r>
            <a:endParaRPr lang="en-US" dirty="0"/>
          </a:p>
          <a:p>
            <a:r>
              <a:rPr lang="en-US" dirty="0"/>
              <a:t>Protein/ </a:t>
            </a:r>
            <a:r>
              <a:rPr lang="en-US" dirty="0" err="1"/>
              <a:t>asam</a:t>
            </a:r>
            <a:r>
              <a:rPr lang="en-US" dirty="0"/>
              <a:t> amino</a:t>
            </a:r>
          </a:p>
          <a:p>
            <a:r>
              <a:rPr lang="en-US" dirty="0"/>
              <a:t>Lemak / </a:t>
            </a:r>
            <a:r>
              <a:rPr lang="en-US" dirty="0" err="1"/>
              <a:t>Asam</a:t>
            </a:r>
            <a:r>
              <a:rPr lang="en-US" dirty="0"/>
              <a:t> Lemak</a:t>
            </a:r>
          </a:p>
          <a:p>
            <a:r>
              <a:rPr lang="en-US" dirty="0"/>
              <a:t>Vitamin</a:t>
            </a:r>
          </a:p>
          <a:p>
            <a:r>
              <a:rPr lang="en-US" dirty="0"/>
              <a:t>Mineral</a:t>
            </a:r>
            <a:endParaRPr lang="en-ID" dirty="0"/>
          </a:p>
        </p:txBody>
      </p:sp>
      <p:pic>
        <p:nvPicPr>
          <p:cNvPr id="4" name="Picture 3" descr="9 Macam Makanan Peningkat Sistem Imun Tubuh, Cegah Virus Corona |  merdeka.com">
            <a:extLst>
              <a:ext uri="{FF2B5EF4-FFF2-40B4-BE49-F238E27FC236}">
                <a16:creationId xmlns:a16="http://schemas.microsoft.com/office/drawing/2014/main" id="{25FEEC37-5068-49BF-B47A-422F7D06E8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88" y="1894114"/>
            <a:ext cx="5143500" cy="3324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9387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3703D-02FB-46E9-A6DF-7060B92CE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0" y="1094541"/>
            <a:ext cx="4396273" cy="1325563"/>
          </a:xfrm>
        </p:spPr>
        <p:txBody>
          <a:bodyPr/>
          <a:lstStyle/>
          <a:p>
            <a:r>
              <a:rPr lang="en-US" b="1" dirty="0"/>
              <a:t>ASAM AMIN0</a:t>
            </a:r>
            <a:br>
              <a:rPr lang="en-US" dirty="0"/>
            </a:br>
            <a:r>
              <a:rPr lang="en-US" sz="2800" b="1" dirty="0" err="1">
                <a:solidFill>
                  <a:srgbClr val="C00000"/>
                </a:solidFill>
              </a:rPr>
              <a:t>Glutamin</a:t>
            </a:r>
            <a:endParaRPr lang="en-ID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12001-D42F-454C-B7C2-A3D5B30A8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392" y="2875676"/>
            <a:ext cx="5581261" cy="34504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4400" dirty="0"/>
          </a:p>
          <a:p>
            <a:pPr lvl="1"/>
            <a:r>
              <a:rPr lang="en-US" sz="8000" dirty="0" err="1"/>
              <a:t>Sebagai</a:t>
            </a:r>
            <a:r>
              <a:rPr lang="en-US" sz="8000" dirty="0"/>
              <a:t> precursor </a:t>
            </a:r>
            <a:r>
              <a:rPr lang="en-US" sz="8000" dirty="0" err="1"/>
              <a:t>sintesa</a:t>
            </a:r>
            <a:r>
              <a:rPr lang="en-US" sz="8000" dirty="0"/>
              <a:t> </a:t>
            </a:r>
            <a:r>
              <a:rPr lang="en-US" sz="8000" dirty="0" err="1"/>
              <a:t>nukleotida</a:t>
            </a:r>
            <a:r>
              <a:rPr lang="en-US" sz="8000" dirty="0"/>
              <a:t>, </a:t>
            </a:r>
            <a:r>
              <a:rPr lang="en-US" sz="8000" dirty="0" err="1"/>
              <a:t>menjaga</a:t>
            </a:r>
            <a:r>
              <a:rPr lang="en-US" sz="8000" dirty="0"/>
              <a:t> </a:t>
            </a:r>
            <a:r>
              <a:rPr lang="en-US" sz="8000" dirty="0" err="1"/>
              <a:t>fungsi</a:t>
            </a:r>
            <a:r>
              <a:rPr lang="en-US" sz="8000" dirty="0"/>
              <a:t> </a:t>
            </a:r>
            <a:r>
              <a:rPr lang="en-US" sz="8000" dirty="0" err="1"/>
              <a:t>limfosit</a:t>
            </a:r>
            <a:r>
              <a:rPr lang="en-US" sz="8000" dirty="0"/>
              <a:t> dan </a:t>
            </a:r>
            <a:r>
              <a:rPr lang="en-US" sz="8000" dirty="0" err="1"/>
              <a:t>makrofag</a:t>
            </a:r>
            <a:r>
              <a:rPr lang="en-US" sz="8000" dirty="0"/>
              <a:t> dan </a:t>
            </a:r>
            <a:r>
              <a:rPr lang="en-US" sz="8000" dirty="0" err="1"/>
              <a:t>sebagai</a:t>
            </a:r>
            <a:r>
              <a:rPr lang="en-US" sz="8000" dirty="0"/>
              <a:t> precursor </a:t>
            </a:r>
            <a:r>
              <a:rPr lang="en-US" sz="8000" dirty="0" err="1"/>
              <a:t>antioksidan</a:t>
            </a:r>
            <a:endParaRPr lang="en-US" sz="8000" dirty="0"/>
          </a:p>
          <a:p>
            <a:pPr lvl="1"/>
            <a:r>
              <a:rPr lang="en-US" sz="8000" dirty="0" err="1"/>
              <a:t>Suplementasi</a:t>
            </a:r>
            <a:r>
              <a:rPr lang="en-US" sz="8000" dirty="0"/>
              <a:t> </a:t>
            </a:r>
            <a:r>
              <a:rPr lang="en-US" sz="8000" dirty="0" err="1"/>
              <a:t>glutamin</a:t>
            </a:r>
            <a:r>
              <a:rPr lang="en-US" sz="8000" dirty="0"/>
              <a:t> </a:t>
            </a:r>
            <a:r>
              <a:rPr lang="en-US" sz="8000" dirty="0" err="1"/>
              <a:t>meningkatkan</a:t>
            </a:r>
            <a:r>
              <a:rPr lang="en-US" sz="8000" dirty="0"/>
              <a:t> </a:t>
            </a:r>
            <a:r>
              <a:rPr lang="en-US" sz="8000" dirty="0" err="1"/>
              <a:t>retensi</a:t>
            </a:r>
            <a:r>
              <a:rPr lang="en-US" sz="8000" dirty="0"/>
              <a:t> Nitrogen, </a:t>
            </a:r>
            <a:r>
              <a:rPr lang="en-US" sz="8000" dirty="0" err="1"/>
              <a:t>mengurangi</a:t>
            </a:r>
            <a:r>
              <a:rPr lang="en-US" sz="8000" dirty="0"/>
              <a:t> </a:t>
            </a:r>
            <a:r>
              <a:rPr lang="en-US" sz="8000" dirty="0" err="1"/>
              <a:t>kehilangan</a:t>
            </a:r>
            <a:r>
              <a:rPr lang="en-US" sz="8000" dirty="0"/>
              <a:t> masa </a:t>
            </a:r>
            <a:r>
              <a:rPr lang="en-US" sz="8000" dirty="0" err="1"/>
              <a:t>otot</a:t>
            </a:r>
            <a:r>
              <a:rPr lang="en-US" sz="8000" dirty="0"/>
              <a:t>, </a:t>
            </a:r>
            <a:r>
              <a:rPr lang="en-US" sz="8000" dirty="0" err="1"/>
              <a:t>memelihara</a:t>
            </a:r>
            <a:r>
              <a:rPr lang="en-US" sz="8000" dirty="0"/>
              <a:t> </a:t>
            </a:r>
            <a:r>
              <a:rPr lang="en-US" sz="8000" dirty="0" err="1"/>
              <a:t>permeabilitas</a:t>
            </a:r>
            <a:r>
              <a:rPr lang="en-US" sz="8000" dirty="0"/>
              <a:t> dan </a:t>
            </a:r>
            <a:r>
              <a:rPr lang="en-US" sz="8000" dirty="0" err="1"/>
              <a:t>struktur</a:t>
            </a:r>
            <a:r>
              <a:rPr lang="en-US" sz="8000" dirty="0"/>
              <a:t> </a:t>
            </a:r>
            <a:r>
              <a:rPr lang="en-US" sz="8000" dirty="0" err="1"/>
              <a:t>mukosa</a:t>
            </a:r>
            <a:r>
              <a:rPr lang="en-US" sz="8000" dirty="0"/>
              <a:t> </a:t>
            </a:r>
            <a:r>
              <a:rPr lang="en-US" sz="8000" dirty="0" err="1"/>
              <a:t>saluran</a:t>
            </a:r>
            <a:r>
              <a:rPr lang="en-US" sz="8000" dirty="0"/>
              <a:t> </a:t>
            </a:r>
            <a:r>
              <a:rPr lang="en-US" sz="8000" dirty="0" err="1"/>
              <a:t>cerna</a:t>
            </a:r>
            <a:r>
              <a:rPr lang="en-US" sz="8000" dirty="0"/>
              <a:t> </a:t>
            </a:r>
            <a:r>
              <a:rPr lang="en-US" sz="8000" dirty="0" err="1"/>
              <a:t>serta</a:t>
            </a:r>
            <a:r>
              <a:rPr lang="en-US" sz="8000" dirty="0"/>
              <a:t> </a:t>
            </a:r>
            <a:r>
              <a:rPr lang="en-US" sz="8000" dirty="0" err="1"/>
              <a:t>meningkatkan</a:t>
            </a:r>
            <a:r>
              <a:rPr lang="en-US" sz="8000" dirty="0"/>
              <a:t> </a:t>
            </a:r>
            <a:r>
              <a:rPr lang="en-US" sz="8000" dirty="0" err="1"/>
              <a:t>fungsi</a:t>
            </a:r>
            <a:r>
              <a:rPr lang="en-US" sz="8000" dirty="0"/>
              <a:t> </a:t>
            </a:r>
            <a:r>
              <a:rPr lang="en-US" sz="8000" dirty="0" err="1"/>
              <a:t>kekebalan</a:t>
            </a:r>
            <a:r>
              <a:rPr lang="en-US" sz="8000" dirty="0"/>
              <a:t> </a:t>
            </a:r>
            <a:r>
              <a:rPr lang="en-US" sz="8000" dirty="0" err="1"/>
              <a:t>sehingga</a:t>
            </a:r>
            <a:r>
              <a:rPr lang="en-US" sz="8000" dirty="0"/>
              <a:t> </a:t>
            </a:r>
            <a:r>
              <a:rPr lang="en-US" sz="8000" dirty="0" err="1"/>
              <a:t>menurunkan</a:t>
            </a:r>
            <a:r>
              <a:rPr lang="en-US" sz="8000" dirty="0"/>
              <a:t> </a:t>
            </a:r>
            <a:r>
              <a:rPr lang="en-US" sz="8000" dirty="0" err="1"/>
              <a:t>risiko</a:t>
            </a:r>
            <a:r>
              <a:rPr lang="en-US" sz="8000" dirty="0"/>
              <a:t> </a:t>
            </a:r>
            <a:r>
              <a:rPr lang="en-US" sz="8000" dirty="0" err="1"/>
              <a:t>infeksi</a:t>
            </a:r>
            <a:endParaRPr lang="en-US" sz="8000" dirty="0"/>
          </a:p>
          <a:p>
            <a:pPr lvl="1"/>
            <a:r>
              <a:rPr lang="en-US" sz="8000" dirty="0" err="1"/>
              <a:t>Bahan</a:t>
            </a:r>
            <a:r>
              <a:rPr lang="en-US" sz="8000" dirty="0"/>
              <a:t> </a:t>
            </a:r>
            <a:r>
              <a:rPr lang="en-US" sz="8000" dirty="0" err="1"/>
              <a:t>makanan</a:t>
            </a:r>
            <a:r>
              <a:rPr lang="en-US" sz="8000" dirty="0"/>
              <a:t> </a:t>
            </a:r>
            <a:r>
              <a:rPr lang="en-US" sz="8000" dirty="0" err="1"/>
              <a:t>sumber</a:t>
            </a:r>
            <a:r>
              <a:rPr lang="en-US" sz="8000" dirty="0"/>
              <a:t> </a:t>
            </a:r>
            <a:r>
              <a:rPr lang="en-US" sz="8000" dirty="0" err="1"/>
              <a:t>glutamin</a:t>
            </a:r>
            <a:r>
              <a:rPr lang="en-US" sz="8000" dirty="0"/>
              <a:t> : sea food, </a:t>
            </a:r>
            <a:r>
              <a:rPr lang="en-US" sz="8000" dirty="0" err="1"/>
              <a:t>daging</a:t>
            </a:r>
            <a:r>
              <a:rPr lang="en-US" sz="8000" dirty="0"/>
              <a:t> </a:t>
            </a:r>
            <a:r>
              <a:rPr lang="en-US" sz="8000" dirty="0" err="1"/>
              <a:t>sapi</a:t>
            </a:r>
            <a:r>
              <a:rPr lang="en-US" sz="8000" dirty="0"/>
              <a:t>, </a:t>
            </a:r>
            <a:r>
              <a:rPr lang="en-US" sz="8000" dirty="0" err="1"/>
              <a:t>daging</a:t>
            </a:r>
            <a:r>
              <a:rPr lang="en-US" sz="8000" dirty="0"/>
              <a:t> </a:t>
            </a:r>
            <a:r>
              <a:rPr lang="en-US" sz="8000" dirty="0" err="1"/>
              <a:t>kambing</a:t>
            </a:r>
            <a:r>
              <a:rPr lang="en-US" sz="8000" dirty="0"/>
              <a:t>, </a:t>
            </a:r>
            <a:r>
              <a:rPr lang="en-US" sz="8000" dirty="0" err="1"/>
              <a:t>ayam</a:t>
            </a:r>
            <a:r>
              <a:rPr lang="en-US" sz="8000" dirty="0"/>
              <a:t> kampung, </a:t>
            </a:r>
            <a:r>
              <a:rPr lang="en-US" sz="8000" dirty="0" err="1"/>
              <a:t>kubis</a:t>
            </a:r>
            <a:r>
              <a:rPr lang="en-US" sz="8000" dirty="0"/>
              <a:t> </a:t>
            </a:r>
            <a:r>
              <a:rPr lang="en-US" sz="8000" dirty="0" err="1"/>
              <a:t>merah</a:t>
            </a: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r>
              <a:rPr lang="en-US" dirty="0"/>
              <a:t> </a:t>
            </a:r>
            <a:endParaRPr lang="en-ID" dirty="0"/>
          </a:p>
        </p:txBody>
      </p:sp>
      <p:pic>
        <p:nvPicPr>
          <p:cNvPr id="4" name="Picture 3" descr="Wah, Makanan Kaya Glutamin Ini Nyatanya Bisa Meningkatkan Stamina!">
            <a:extLst>
              <a:ext uri="{FF2B5EF4-FFF2-40B4-BE49-F238E27FC236}">
                <a16:creationId xmlns:a16="http://schemas.microsoft.com/office/drawing/2014/main" id="{5E6877F6-CACB-4B12-BCA1-945C6D81BA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386" y="2591634"/>
            <a:ext cx="4762500" cy="317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54D974-86D2-4732-92C4-C0B6E50175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502" y="681136"/>
            <a:ext cx="4520877" cy="219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01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EED2-78DF-4126-8A0A-40ABFA446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ASAM AMINO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26CBD-5188-42AA-8BD6-FBA8F8535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8425"/>
            <a:ext cx="9173547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</a:rPr>
              <a:t>Arginin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dirty="0" err="1"/>
              <a:t>Stimulasi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Limfosit</a:t>
            </a:r>
            <a:r>
              <a:rPr lang="en-US" dirty="0"/>
              <a:t> T,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makrofag</a:t>
            </a:r>
            <a:r>
              <a:rPr lang="en-US" dirty="0"/>
              <a:t> dan </a:t>
            </a:r>
            <a:r>
              <a:rPr lang="en-US" dirty="0" err="1"/>
              <a:t>sel</a:t>
            </a:r>
            <a:r>
              <a:rPr lang="en-US" dirty="0"/>
              <a:t> NK, precursor </a:t>
            </a:r>
            <a:r>
              <a:rPr lang="en-US" dirty="0" err="1"/>
              <a:t>Glutamin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Fungsi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imun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meningkat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>
                <a:sym typeface="Wingdings" panose="05000000000000000000" pitchFamily="2" charset="2"/>
              </a:rPr>
              <a:t>Arginin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ditemukan</a:t>
            </a:r>
            <a:r>
              <a:rPr lang="en-US" dirty="0">
                <a:sym typeface="Wingdings" panose="05000000000000000000" pitchFamily="2" charset="2"/>
              </a:rPr>
              <a:t> pada </a:t>
            </a:r>
            <a:r>
              <a:rPr lang="en-US" dirty="0" err="1">
                <a:sym typeface="Wingdings" panose="05000000000000000000" pitchFamily="2" charset="2"/>
              </a:rPr>
              <a:t>makanan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seperti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daging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ikan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ayam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produk</a:t>
            </a:r>
            <a:r>
              <a:rPr lang="en-US" dirty="0">
                <a:sym typeface="Wingdings" panose="05000000000000000000" pitchFamily="2" charset="2"/>
              </a:rPr>
              <a:t> susu, </a:t>
            </a:r>
            <a:r>
              <a:rPr lang="en-US" dirty="0" err="1">
                <a:sym typeface="Wingdings" panose="05000000000000000000" pitchFamily="2" charset="2"/>
              </a:rPr>
              <a:t>kedelai</a:t>
            </a:r>
            <a:r>
              <a:rPr lang="en-US" dirty="0">
                <a:sym typeface="Wingdings" panose="05000000000000000000" pitchFamily="2" charset="2"/>
              </a:rPr>
              <a:t> dan kacang2an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Mencegah Lebih Baik Dari Merawat: 25 Makanan yang Mengandung L Arginin  Paling Tinggi">
            <a:extLst>
              <a:ext uri="{FF2B5EF4-FFF2-40B4-BE49-F238E27FC236}">
                <a16:creationId xmlns:a16="http://schemas.microsoft.com/office/drawing/2014/main" id="{53477C64-BBB5-4593-A437-498CBECDE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428" y="433028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rginine - Manfaat, dosis, efek samping - Alodokter">
            <a:extLst>
              <a:ext uri="{FF2B5EF4-FFF2-40B4-BE49-F238E27FC236}">
                <a16:creationId xmlns:a16="http://schemas.microsoft.com/office/drawing/2014/main" id="{4A17A85F-D3CE-4590-8607-CDC3F83F1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16" y="4330280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ilah Sumber Makanan Tinggi Asam Amino Esensial | SFIDN - Science From  Indonesia Articles">
            <a:extLst>
              <a:ext uri="{FF2B5EF4-FFF2-40B4-BE49-F238E27FC236}">
                <a16:creationId xmlns:a16="http://schemas.microsoft.com/office/drawing/2014/main" id="{4E4326A8-C43A-4136-966E-5EC3878D6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15" y="4330279"/>
            <a:ext cx="24669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04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3E4E3-503A-432E-B877-D10BBED01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625" y="569167"/>
            <a:ext cx="3228392" cy="860264"/>
          </a:xfrm>
        </p:spPr>
        <p:txBody>
          <a:bodyPr/>
          <a:lstStyle/>
          <a:p>
            <a:pPr algn="ctr"/>
            <a:r>
              <a:rPr lang="en-US" b="1" dirty="0"/>
              <a:t>LEMAK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52A82-095E-41CB-BE2A-18317E84D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551" y="1529362"/>
            <a:ext cx="7528248" cy="4351338"/>
          </a:xfr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dan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kontribusi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dan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osmolalitas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formula enteral </a:t>
            </a:r>
            <a:r>
              <a:rPr lang="en-US" dirty="0" err="1"/>
              <a:t>atau</a:t>
            </a:r>
            <a:r>
              <a:rPr lang="en-US" dirty="0"/>
              <a:t> parenteral</a:t>
            </a:r>
          </a:p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pelarut</a:t>
            </a:r>
            <a:r>
              <a:rPr lang="en-US" dirty="0"/>
              <a:t> Vitamin A,D,E,K </a:t>
            </a:r>
          </a:p>
          <a:p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ketersediaan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lemak linoleate dan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linolenat</a:t>
            </a:r>
            <a:r>
              <a:rPr lang="en-US" dirty="0"/>
              <a:t>.</a:t>
            </a:r>
          </a:p>
          <a:p>
            <a:r>
              <a:rPr lang="en-US" dirty="0"/>
              <a:t>PUFA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, </a:t>
            </a:r>
            <a:r>
              <a:rPr lang="en-US" dirty="0" err="1"/>
              <a:t>pembentuk</a:t>
            </a:r>
            <a:r>
              <a:rPr lang="en-US" dirty="0"/>
              <a:t> membrane dan mediator </a:t>
            </a:r>
            <a:r>
              <a:rPr lang="en-US" dirty="0" err="1"/>
              <a:t>transmisi</a:t>
            </a:r>
            <a:r>
              <a:rPr lang="en-US" dirty="0"/>
              <a:t> signal sel. Omega 3 </a:t>
            </a:r>
            <a:r>
              <a:rPr lang="en-US" dirty="0" err="1"/>
              <a:t>merupakan</a:t>
            </a:r>
            <a:r>
              <a:rPr lang="en-US" dirty="0"/>
              <a:t> PUFA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sistim</a:t>
            </a:r>
            <a:r>
              <a:rPr lang="en-US" dirty="0"/>
              <a:t> </a:t>
            </a:r>
            <a:r>
              <a:rPr lang="en-US" dirty="0" err="1"/>
              <a:t>imun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anti </a:t>
            </a:r>
            <a:r>
              <a:rPr lang="en-US" dirty="0" err="1"/>
              <a:t>inflamasi</a:t>
            </a:r>
            <a:endParaRPr lang="en-US" dirty="0"/>
          </a:p>
          <a:p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omega 3 </a:t>
            </a:r>
            <a:r>
              <a:rPr lang="en-ID" dirty="0" err="1"/>
              <a:t>a.l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</a:t>
            </a:r>
            <a:r>
              <a:rPr lang="en-ID" dirty="0" err="1"/>
              <a:t>laut</a:t>
            </a:r>
            <a:r>
              <a:rPr lang="en-ID" dirty="0"/>
              <a:t>, kacang2an, biji2an</a:t>
            </a:r>
          </a:p>
        </p:txBody>
      </p:sp>
      <p:pic>
        <p:nvPicPr>
          <p:cNvPr id="4" name="Picture 3" descr="8 Makanan Sehat Mengandung Omega 3 Paling Tinggi, Cobain yuk! | Dream.co.id">
            <a:extLst>
              <a:ext uri="{FF2B5EF4-FFF2-40B4-BE49-F238E27FC236}">
                <a16:creationId xmlns:a16="http://schemas.microsoft.com/office/drawing/2014/main" id="{0882C9DB-9D51-4C9C-A70E-D8CCFE9F680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46" y="4001294"/>
            <a:ext cx="30289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22 Makanan yang Mengandung Lemak Baik (Tak Jenuh), Lemak Jahat (Jenuh), &amp;  Lemak Trans | Info Kesehatan">
            <a:extLst>
              <a:ext uri="{FF2B5EF4-FFF2-40B4-BE49-F238E27FC236}">
                <a16:creationId xmlns:a16="http://schemas.microsoft.com/office/drawing/2014/main" id="{65CB0C54-CBF0-472A-A9ED-2BE846557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46" y="1707502"/>
            <a:ext cx="3028950" cy="199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8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FA9D8-DB19-4855-AEC6-9B73E2C5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530" y="353105"/>
            <a:ext cx="2929813" cy="1325563"/>
          </a:xfrm>
        </p:spPr>
        <p:txBody>
          <a:bodyPr/>
          <a:lstStyle/>
          <a:p>
            <a:r>
              <a:rPr lang="en-US" b="1" dirty="0"/>
              <a:t>VITAMIN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CAEF4-7826-44B8-81E4-A5D05B0B3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2693"/>
            <a:ext cx="6197082" cy="3984269"/>
          </a:xfrm>
          <a:ln w="190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antibody yang </a:t>
            </a:r>
            <a:r>
              <a:rPr lang="en-US" dirty="0" err="1"/>
              <a:t>menetralisir</a:t>
            </a:r>
            <a:r>
              <a:rPr lang="en-US" dirty="0"/>
              <a:t> pathogen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  <a:p>
            <a:pPr algn="just"/>
            <a:r>
              <a:rPr lang="en-US" dirty="0" err="1"/>
              <a:t>Pelindung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 </a:t>
            </a:r>
            <a:r>
              <a:rPr lang="en-US" dirty="0" err="1"/>
              <a:t>kulit</a:t>
            </a:r>
            <a:r>
              <a:rPr lang="en-US" dirty="0"/>
              <a:t> dan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mulut</a:t>
            </a:r>
            <a:r>
              <a:rPr lang="en-US" dirty="0"/>
              <a:t>, </a:t>
            </a:r>
            <a:r>
              <a:rPr lang="en-US" dirty="0" err="1"/>
              <a:t>lambung</a:t>
            </a:r>
            <a:r>
              <a:rPr lang="en-US" dirty="0"/>
              <a:t>, </a:t>
            </a:r>
            <a:r>
              <a:rPr lang="en-US" dirty="0" err="1"/>
              <a:t>usus</a:t>
            </a:r>
            <a:r>
              <a:rPr lang="en-US" dirty="0"/>
              <a:t> dan system </a:t>
            </a:r>
            <a:r>
              <a:rPr lang="en-US" dirty="0" err="1"/>
              <a:t>pernapasan</a:t>
            </a:r>
            <a:r>
              <a:rPr lang="en-US" dirty="0"/>
              <a:t> agar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sehat</a:t>
            </a:r>
            <a:endParaRPr lang="en-US" dirty="0"/>
          </a:p>
          <a:p>
            <a:pPr algn="just"/>
            <a:r>
              <a:rPr lang="en-US" dirty="0" err="1"/>
              <a:t>Kekurangan</a:t>
            </a:r>
            <a:r>
              <a:rPr lang="en-US" dirty="0"/>
              <a:t> Vitamin A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rentan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  <a:p>
            <a:pPr algn="just"/>
            <a:r>
              <a:rPr lang="en-US" dirty="0" err="1"/>
              <a:t>Sumber</a:t>
            </a:r>
            <a:r>
              <a:rPr lang="en-US" dirty="0"/>
              <a:t> Vitamin A :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sapi</a:t>
            </a:r>
            <a:r>
              <a:rPr lang="en-US" dirty="0"/>
              <a:t>, </a:t>
            </a:r>
            <a:r>
              <a:rPr lang="en-US" dirty="0" err="1"/>
              <a:t>telur</a:t>
            </a:r>
            <a:r>
              <a:rPr lang="en-US" dirty="0"/>
              <a:t>, papaya, </a:t>
            </a:r>
            <a:r>
              <a:rPr lang="en-US" dirty="0" err="1"/>
              <a:t>tomat</a:t>
            </a:r>
            <a:r>
              <a:rPr lang="en-US" dirty="0"/>
              <a:t> </a:t>
            </a:r>
            <a:r>
              <a:rPr lang="en-US" dirty="0" err="1"/>
              <a:t>masak</a:t>
            </a:r>
            <a:r>
              <a:rPr lang="en-US" dirty="0"/>
              <a:t>, </a:t>
            </a:r>
            <a:r>
              <a:rPr lang="en-US" dirty="0" err="1"/>
              <a:t>wortel</a:t>
            </a:r>
            <a:r>
              <a:rPr lang="en-US" dirty="0"/>
              <a:t>, </a:t>
            </a:r>
            <a:r>
              <a:rPr lang="en-US" dirty="0" err="1"/>
              <a:t>sawi</a:t>
            </a:r>
            <a:r>
              <a:rPr lang="en-US" dirty="0"/>
              <a:t>, </a:t>
            </a:r>
            <a:r>
              <a:rPr lang="en-US" dirty="0" err="1"/>
              <a:t>bayam</a:t>
            </a:r>
            <a:r>
              <a:rPr lang="en-US" dirty="0"/>
              <a:t>.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katuk</a:t>
            </a:r>
            <a:r>
              <a:rPr lang="en-US" dirty="0"/>
              <a:t>, </a:t>
            </a:r>
            <a:r>
              <a:rPr lang="en-US" dirty="0" err="1"/>
              <a:t>daun</a:t>
            </a:r>
            <a:r>
              <a:rPr lang="en-US" dirty="0"/>
              <a:t> papaya, dan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singkong</a:t>
            </a:r>
            <a:endParaRPr lang="en-US" dirty="0"/>
          </a:p>
        </p:txBody>
      </p:sp>
      <p:pic>
        <p:nvPicPr>
          <p:cNvPr id="4" name="Picture 3" descr="Vitamin A : Sumber Makanan dan Fungsinya Bagi Tubuh">
            <a:extLst>
              <a:ext uri="{FF2B5EF4-FFF2-40B4-BE49-F238E27FC236}">
                <a16:creationId xmlns:a16="http://schemas.microsoft.com/office/drawing/2014/main" id="{B5FB8331-01E5-45C6-890E-82EC998A3A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42" y="224809"/>
            <a:ext cx="26289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VITAMIN">
            <a:extLst>
              <a:ext uri="{FF2B5EF4-FFF2-40B4-BE49-F238E27FC236}">
                <a16:creationId xmlns:a16="http://schemas.microsoft.com/office/drawing/2014/main" id="{FDB7ACD8-6F2E-4D78-88D2-97218C9F1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83" y="765110"/>
            <a:ext cx="3284375" cy="299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ekurangan Vitamin A Dapat Menyebabkan Masalah Berbahaya Ini">
            <a:extLst>
              <a:ext uri="{FF2B5EF4-FFF2-40B4-BE49-F238E27FC236}">
                <a16:creationId xmlns:a16="http://schemas.microsoft.com/office/drawing/2014/main" id="{CB02A28C-9ECB-425F-8E00-A4C27E469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004" y="3760236"/>
            <a:ext cx="3205454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84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7F5D4-8035-41C0-A8E6-FF342577E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IMUNONUTRISI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95BB9-05A1-47FB-BA75-053DCC16B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257799" cy="2960979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memodulasi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system </a:t>
            </a:r>
            <a:r>
              <a:rPr lang="en-US" dirty="0" err="1"/>
              <a:t>imunitas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Imunonutrisi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status </a:t>
            </a:r>
            <a:r>
              <a:rPr lang="en-US" dirty="0" err="1"/>
              <a:t>klinis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– </a:t>
            </a:r>
            <a:r>
              <a:rPr lang="en-US" dirty="0" err="1"/>
              <a:t>pasien</a:t>
            </a:r>
            <a:r>
              <a:rPr lang="en-US" dirty="0"/>
              <a:t> yang </a:t>
            </a:r>
            <a:r>
              <a:rPr lang="en-US" dirty="0" err="1"/>
              <a:t>sakit</a:t>
            </a:r>
            <a:endParaRPr lang="en-US" dirty="0"/>
          </a:p>
        </p:txBody>
      </p:sp>
      <p:pic>
        <p:nvPicPr>
          <p:cNvPr id="4" name="Picture 3" descr="Rumah Sakit Islam Jakarta Cempaka Putih - TIPS MENINGKATKAN IMUNITAS TUBUH  UNTUK MENCEGAH PENULARAN PENYAKIT">
            <a:extLst>
              <a:ext uri="{FF2B5EF4-FFF2-40B4-BE49-F238E27FC236}">
                <a16:creationId xmlns:a16="http://schemas.microsoft.com/office/drawing/2014/main" id="{E215D943-4F3D-43EF-9895-4220B1AFEF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412" y="1690688"/>
            <a:ext cx="4180114" cy="4342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28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6B1AC-62EF-4022-A9C9-888776A2E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931366" cy="1325563"/>
          </a:xfrm>
        </p:spPr>
        <p:txBody>
          <a:bodyPr/>
          <a:lstStyle/>
          <a:p>
            <a:r>
              <a:rPr lang="en-US" b="1" dirty="0"/>
              <a:t>VITAMIN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7F576-0BB3-42CB-89DC-D69CCF07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9566" y="1825625"/>
            <a:ext cx="7584233" cy="3343534"/>
          </a:xfr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, </a:t>
            </a:r>
            <a:r>
              <a:rPr lang="en-US" dirty="0" err="1"/>
              <a:t>terjadi</a:t>
            </a:r>
            <a:r>
              <a:rPr lang="en-US" dirty="0"/>
              <a:t> stress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produksi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radikal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bebas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meningkatkan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inflamasi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Vitamin C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stress </a:t>
            </a:r>
            <a:r>
              <a:rPr lang="en-US" dirty="0" err="1"/>
              <a:t>oksidatif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menetralkan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radikal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bebas</a:t>
            </a:r>
            <a:endParaRPr lang="en-US" dirty="0"/>
          </a:p>
          <a:p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memproduksi</a:t>
            </a:r>
            <a:r>
              <a:rPr lang="en-US" dirty="0"/>
              <a:t> sel2 </a:t>
            </a:r>
            <a:r>
              <a:rPr lang="en-US" dirty="0" err="1"/>
              <a:t>khusus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imun</a:t>
            </a:r>
            <a:r>
              <a:rPr lang="en-US" dirty="0"/>
              <a:t> (neutrophil, </a:t>
            </a:r>
            <a:r>
              <a:rPr lang="en-US" dirty="0" err="1"/>
              <a:t>limfosit</a:t>
            </a:r>
            <a:r>
              <a:rPr lang="en-US" dirty="0"/>
              <a:t> dan </a:t>
            </a:r>
            <a:r>
              <a:rPr lang="en-US" dirty="0" err="1"/>
              <a:t>fagosit</a:t>
            </a:r>
            <a:r>
              <a:rPr lang="en-US" dirty="0"/>
              <a:t> ) </a:t>
            </a:r>
          </a:p>
          <a:p>
            <a:r>
              <a:rPr lang="en-US" dirty="0" err="1"/>
              <a:t>Meningkatkan</a:t>
            </a:r>
            <a:r>
              <a:rPr lang="en-US" dirty="0"/>
              <a:t> membrane lemak di </a:t>
            </a:r>
            <a:r>
              <a:rPr lang="en-US" dirty="0" err="1"/>
              <a:t>kulit</a:t>
            </a:r>
            <a:r>
              <a:rPr lang="en-US" dirty="0"/>
              <a:t> dan </a:t>
            </a:r>
            <a:r>
              <a:rPr lang="en-US" dirty="0" err="1"/>
              <a:t>jaringan</a:t>
            </a:r>
            <a:r>
              <a:rPr lang="en-US" dirty="0"/>
              <a:t> ikat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organ-organ vital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paru</a:t>
            </a:r>
            <a:r>
              <a:rPr lang="en-US" dirty="0"/>
              <a:t> – </a:t>
            </a:r>
            <a:r>
              <a:rPr lang="en-US" dirty="0" err="1"/>
              <a:t>paru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patogen</a:t>
            </a:r>
            <a:endParaRPr lang="en-US" dirty="0"/>
          </a:p>
          <a:p>
            <a:r>
              <a:rPr lang="en-US" dirty="0" err="1"/>
              <a:t>Sumber</a:t>
            </a:r>
            <a:r>
              <a:rPr lang="en-US" dirty="0"/>
              <a:t> Vitamin C : </a:t>
            </a:r>
            <a:r>
              <a:rPr lang="en-US" i="1" dirty="0" err="1"/>
              <a:t>B</a:t>
            </a:r>
            <a:r>
              <a:rPr lang="en-US" dirty="0" err="1"/>
              <a:t>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jeruk</a:t>
            </a:r>
            <a:r>
              <a:rPr lang="en-US" dirty="0"/>
              <a:t>, papaya, strawberry, </a:t>
            </a:r>
            <a:r>
              <a:rPr lang="en-US" dirty="0" err="1"/>
              <a:t>jambu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, </a:t>
            </a:r>
            <a:r>
              <a:rPr lang="en-US" dirty="0" err="1"/>
              <a:t>tomat</a:t>
            </a:r>
            <a:r>
              <a:rPr lang="en-US" dirty="0"/>
              <a:t>,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kelor</a:t>
            </a:r>
            <a:r>
              <a:rPr lang="en-US" dirty="0"/>
              <a:t>, dan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lainnya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10 Makanan Sumber Vitamin C Yang Gak Kamu Sangka">
            <a:extLst>
              <a:ext uri="{FF2B5EF4-FFF2-40B4-BE49-F238E27FC236}">
                <a16:creationId xmlns:a16="http://schemas.microsoft.com/office/drawing/2014/main" id="{5F10681D-910E-4A81-8B88-0D29A0DAF0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8" y="1912776"/>
            <a:ext cx="3265714" cy="32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460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605F-B669-46F3-8484-BC98C2B7B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VITAMIN B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E4CE-89D5-4C24-9D69-2AEE4FF4A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237"/>
            <a:ext cx="10515600" cy="3088432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Khususnya</a:t>
            </a:r>
            <a:r>
              <a:rPr lang="en-US" dirty="0"/>
              <a:t> vitamin B6,B9 dan B12 </a:t>
            </a:r>
            <a:r>
              <a:rPr lang="en-US" dirty="0" err="1"/>
              <a:t>berkontribusi</a:t>
            </a:r>
            <a:r>
              <a:rPr lang="en-US" dirty="0"/>
              <a:t> pada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dan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pembunuh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sel</a:t>
            </a:r>
            <a:r>
              <a:rPr lang="en-US" dirty="0">
                <a:sym typeface="Wingdings" panose="05000000000000000000" pitchFamily="2" charset="2"/>
              </a:rPr>
              <a:t> yang </a:t>
            </a:r>
            <a:r>
              <a:rPr lang="en-US" dirty="0" err="1">
                <a:sym typeface="Wingdings" panose="05000000000000000000" pitchFamily="2" charset="2"/>
              </a:rPr>
              <a:t>terinfeksi</a:t>
            </a:r>
            <a:r>
              <a:rPr lang="en-US" dirty="0">
                <a:sym typeface="Wingdings" panose="05000000000000000000" pitchFamily="2" charset="2"/>
              </a:rPr>
              <a:t> apoptosis</a:t>
            </a:r>
          </a:p>
          <a:p>
            <a:r>
              <a:rPr lang="en-US" dirty="0">
                <a:sym typeface="Wingdings" panose="05000000000000000000" pitchFamily="2" charset="2"/>
              </a:rPr>
              <a:t>Vitamin B6 </a:t>
            </a:r>
            <a:r>
              <a:rPr lang="en-US" dirty="0" err="1">
                <a:sym typeface="Wingdings" panose="05000000000000000000" pitchFamily="2" charset="2"/>
              </a:rPr>
              <a:t>ditemukan</a:t>
            </a:r>
            <a:r>
              <a:rPr lang="en-US" dirty="0">
                <a:sym typeface="Wingdings" panose="05000000000000000000" pitchFamily="2" charset="2"/>
              </a:rPr>
              <a:t> di </a:t>
            </a:r>
            <a:r>
              <a:rPr lang="en-US" dirty="0" err="1">
                <a:sym typeface="Wingdings" panose="05000000000000000000" pitchFamily="2" charset="2"/>
              </a:rPr>
              <a:t>sereal</a:t>
            </a:r>
            <a:r>
              <a:rPr lang="en-US" dirty="0">
                <a:sym typeface="Wingdings" panose="05000000000000000000" pitchFamily="2" charset="2"/>
              </a:rPr>
              <a:t>, kacang2an, </a:t>
            </a:r>
            <a:r>
              <a:rPr lang="en-US" dirty="0" err="1">
                <a:sym typeface="Wingdings" panose="05000000000000000000" pitchFamily="2" charset="2"/>
              </a:rPr>
              <a:t>sayuran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berdaun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hijau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ikan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ayam</a:t>
            </a:r>
            <a:r>
              <a:rPr lang="en-US" dirty="0">
                <a:sym typeface="Wingdings" panose="05000000000000000000" pitchFamily="2" charset="2"/>
              </a:rPr>
              <a:t> dan </a:t>
            </a:r>
            <a:r>
              <a:rPr lang="en-US" dirty="0" err="1">
                <a:sym typeface="Wingdings" panose="05000000000000000000" pitchFamily="2" charset="2"/>
              </a:rPr>
              <a:t>daging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Vitamin B9 (</a:t>
            </a:r>
            <a:r>
              <a:rPr lang="en-US" dirty="0" err="1">
                <a:sym typeface="Wingdings" panose="05000000000000000000" pitchFamily="2" charset="2"/>
              </a:rPr>
              <a:t>folat</a:t>
            </a:r>
            <a:r>
              <a:rPr lang="en-US" dirty="0">
                <a:sym typeface="Wingdings" panose="05000000000000000000" pitchFamily="2" charset="2"/>
              </a:rPr>
              <a:t>) </a:t>
            </a:r>
            <a:r>
              <a:rPr lang="en-US" dirty="0" err="1">
                <a:sym typeface="Wingdings" panose="05000000000000000000" pitchFamily="2" charset="2"/>
              </a:rPr>
              <a:t>ditemukan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disayuran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berdaun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hijau</a:t>
            </a:r>
            <a:r>
              <a:rPr lang="en-US" dirty="0">
                <a:sym typeface="Wingdings" panose="05000000000000000000" pitchFamily="2" charset="2"/>
              </a:rPr>
              <a:t>, kacang2an dan biji2an</a:t>
            </a:r>
          </a:p>
          <a:p>
            <a:r>
              <a:rPr lang="en-US" dirty="0">
                <a:sym typeface="Wingdings" panose="05000000000000000000" pitchFamily="2" charset="2"/>
              </a:rPr>
              <a:t>Vitamin B12 </a:t>
            </a:r>
            <a:r>
              <a:rPr lang="en-US" dirty="0" err="1">
                <a:sym typeface="Wingdings" panose="05000000000000000000" pitchFamily="2" charset="2"/>
              </a:rPr>
              <a:t>dalam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produk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hewani</a:t>
            </a:r>
            <a:r>
              <a:rPr lang="en-US" dirty="0">
                <a:sym typeface="Wingdings" panose="05000000000000000000" pitchFamily="2" charset="2"/>
              </a:rPr>
              <a:t> ( </a:t>
            </a:r>
            <a:r>
              <a:rPr lang="en-US" dirty="0" err="1">
                <a:sym typeface="Wingdings" panose="05000000000000000000" pitchFamily="2" charset="2"/>
              </a:rPr>
              <a:t>telur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daging</a:t>
            </a:r>
            <a:r>
              <a:rPr lang="en-US" dirty="0">
                <a:sym typeface="Wingdings" panose="05000000000000000000" pitchFamily="2" charset="2"/>
              </a:rPr>
              <a:t>, susu </a:t>
            </a:r>
            <a:r>
              <a:rPr lang="en-US" dirty="0" err="1">
                <a:sym typeface="Wingdings" panose="05000000000000000000" pitchFamily="2" charset="2"/>
              </a:rPr>
              <a:t>sapi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ID" dirty="0"/>
          </a:p>
        </p:txBody>
      </p:sp>
      <p:pic>
        <p:nvPicPr>
          <p:cNvPr id="4" name="Picture 3" descr="Segudang Manfaat Vitamin B6 dan Sumber Terbaiknya">
            <a:extLst>
              <a:ext uri="{FF2B5EF4-FFF2-40B4-BE49-F238E27FC236}">
                <a16:creationId xmlns:a16="http://schemas.microsoft.com/office/drawing/2014/main" id="{DC1265CB-DC8E-44EF-895A-267F14C278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74" y="4697606"/>
            <a:ext cx="2524125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umber vitamin B12 bisa didapat dari 7 makanan ini, cek sekarang yuk! |  theAsianparent Indonesia">
            <a:extLst>
              <a:ext uri="{FF2B5EF4-FFF2-40B4-BE49-F238E27FC236}">
                <a16:creationId xmlns:a16="http://schemas.microsoft.com/office/drawing/2014/main" id="{02E205D8-312B-491A-B6D0-E4035D78CA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366" y="4697607"/>
            <a:ext cx="3038475" cy="180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Segarnya 13 Buah Yang Mengandung Asam Folat Berikut Ini | HonestDocs">
            <a:extLst>
              <a:ext uri="{FF2B5EF4-FFF2-40B4-BE49-F238E27FC236}">
                <a16:creationId xmlns:a16="http://schemas.microsoft.com/office/drawing/2014/main" id="{60D83538-7581-4EF4-A0FB-24392473D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484" y="467427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214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A0F6-0745-4D1E-A79E-672631538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1057" cy="1325563"/>
          </a:xfrm>
        </p:spPr>
        <p:txBody>
          <a:bodyPr/>
          <a:lstStyle/>
          <a:p>
            <a:pPr algn="ctr"/>
            <a:r>
              <a:rPr lang="en-US" b="1" dirty="0">
                <a:latin typeface="Arial Rounded MT Bold" panose="020F0704030504030204" pitchFamily="34" charset="0"/>
              </a:rPr>
              <a:t>VITAMIN 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D6247-E170-4760-AD1B-A6F2EB448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91057" cy="4351338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 </a:t>
            </a:r>
            <a:r>
              <a:rPr lang="en-US" dirty="0" err="1"/>
              <a:t>tulang</a:t>
            </a:r>
            <a:endParaRPr lang="en-US" dirty="0"/>
          </a:p>
          <a:p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pematangan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r>
              <a:rPr lang="en-US" dirty="0" err="1"/>
              <a:t>Membantu</a:t>
            </a:r>
            <a:r>
              <a:rPr lang="en-US" dirty="0"/>
              <a:t> metabolism </a:t>
            </a:r>
            <a:r>
              <a:rPr lang="en-US" dirty="0" err="1"/>
              <a:t>kalsium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auto </a:t>
            </a:r>
            <a:r>
              <a:rPr lang="en-US" dirty="0" err="1"/>
              <a:t>imun</a:t>
            </a:r>
            <a:r>
              <a:rPr lang="en-US" dirty="0"/>
              <a:t> dan </a:t>
            </a:r>
            <a:r>
              <a:rPr lang="en-US" dirty="0" err="1"/>
              <a:t>regulasi</a:t>
            </a:r>
            <a:r>
              <a:rPr lang="en-US" dirty="0"/>
              <a:t> system </a:t>
            </a:r>
            <a:r>
              <a:rPr lang="en-US" dirty="0" err="1"/>
              <a:t>imun</a:t>
            </a:r>
            <a:endParaRPr lang="en-US" dirty="0"/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Vitamin D </a:t>
            </a:r>
            <a:r>
              <a:rPr lang="en-US" dirty="0" err="1"/>
              <a:t>disebutkan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pernafasan</a:t>
            </a:r>
            <a:r>
              <a:rPr lang="en-US" dirty="0"/>
              <a:t> </a:t>
            </a:r>
            <a:r>
              <a:rPr lang="en-US" dirty="0" err="1"/>
              <a:t>akut</a:t>
            </a:r>
            <a:endParaRPr lang="en-US" dirty="0"/>
          </a:p>
          <a:p>
            <a:r>
              <a:rPr lang="en-US" dirty="0" err="1"/>
              <a:t>Sumber</a:t>
            </a:r>
            <a:r>
              <a:rPr lang="en-US" dirty="0"/>
              <a:t> vitamin D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salmon, tuna, </a:t>
            </a:r>
            <a:r>
              <a:rPr lang="en-US" dirty="0" err="1"/>
              <a:t>sarden</a:t>
            </a:r>
            <a:r>
              <a:rPr lang="en-US" dirty="0"/>
              <a:t>, </a:t>
            </a:r>
            <a:r>
              <a:rPr lang="en-US" dirty="0" err="1"/>
              <a:t>makarel</a:t>
            </a:r>
            <a:r>
              <a:rPr lang="en-US" dirty="0"/>
              <a:t>, </a:t>
            </a:r>
            <a:r>
              <a:rPr lang="en-US" dirty="0" err="1"/>
              <a:t>kuning</a:t>
            </a:r>
            <a:r>
              <a:rPr lang="en-US" dirty="0"/>
              <a:t> </a:t>
            </a:r>
            <a:r>
              <a:rPr lang="en-US" dirty="0" err="1"/>
              <a:t>telur</a:t>
            </a:r>
            <a:r>
              <a:rPr lang="en-US" dirty="0"/>
              <a:t>, susu dan </a:t>
            </a:r>
            <a:r>
              <a:rPr lang="en-US" dirty="0" err="1"/>
              <a:t>sinar</a:t>
            </a:r>
            <a:r>
              <a:rPr lang="en-US" dirty="0"/>
              <a:t> </a:t>
            </a:r>
            <a:r>
              <a:rPr lang="en-US" dirty="0" err="1"/>
              <a:t>matahari</a:t>
            </a:r>
            <a:endParaRPr lang="en-US" dirty="0"/>
          </a:p>
        </p:txBody>
      </p:sp>
      <p:pic>
        <p:nvPicPr>
          <p:cNvPr id="4" name="Picture 3" descr="Cara Lain Dapatkan Vitamin D Selain Berjemur, Ini Daftarnya">
            <a:extLst>
              <a:ext uri="{FF2B5EF4-FFF2-40B4-BE49-F238E27FC236}">
                <a16:creationId xmlns:a16="http://schemas.microsoft.com/office/drawing/2014/main" id="{00BB8690-5FBD-4B99-93B2-928B65B2FF7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185" y="3878425"/>
            <a:ext cx="2852738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10 Manfaat Vitamin D bagi Kesehatan dan Imunitas Tubuh">
            <a:extLst>
              <a:ext uri="{FF2B5EF4-FFF2-40B4-BE49-F238E27FC236}">
                <a16:creationId xmlns:a16="http://schemas.microsoft.com/office/drawing/2014/main" id="{8485DC31-3588-4D1C-9B20-0AC1AF002D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185" y="1950098"/>
            <a:ext cx="2852738" cy="1796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4389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CC13A-881D-4258-85DA-21D193226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9167"/>
            <a:ext cx="2514601" cy="1121521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atin typeface="Book Antiqua" panose="02040602050305030304" pitchFamily="18" charset="0"/>
              </a:rPr>
              <a:t>ZINC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BD2F6-382A-4EE4-95DB-41AF005D4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6139" y="737118"/>
            <a:ext cx="6242180" cy="5187723"/>
          </a:xfr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en-US" dirty="0" err="1"/>
              <a:t>Membantu</a:t>
            </a:r>
            <a:r>
              <a:rPr lang="en-US" dirty="0"/>
              <a:t> system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agar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endParaRPr lang="en-US" dirty="0"/>
          </a:p>
          <a:p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menyembuhkan</a:t>
            </a:r>
            <a:r>
              <a:rPr lang="en-US" dirty="0"/>
              <a:t> </a:t>
            </a:r>
            <a:r>
              <a:rPr lang="en-US" dirty="0" err="1"/>
              <a:t>luka</a:t>
            </a:r>
            <a:endParaRPr lang="en-US" dirty="0"/>
          </a:p>
          <a:p>
            <a:r>
              <a:rPr lang="en-US" dirty="0" err="1"/>
              <a:t>Kekurangan</a:t>
            </a:r>
            <a:r>
              <a:rPr lang="en-US" dirty="0"/>
              <a:t> zinc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pada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,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, </a:t>
            </a:r>
            <a:r>
              <a:rPr lang="en-US" dirty="0" err="1"/>
              <a:t>peradangan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pneumonia</a:t>
            </a:r>
          </a:p>
          <a:p>
            <a:r>
              <a:rPr lang="en-US" dirty="0" err="1"/>
              <a:t>Sumber</a:t>
            </a:r>
            <a:r>
              <a:rPr lang="en-US" dirty="0"/>
              <a:t> zinc </a:t>
            </a:r>
            <a:r>
              <a:rPr lang="en-US" dirty="0" err="1"/>
              <a:t>didapatkan</a:t>
            </a:r>
            <a:r>
              <a:rPr lang="en-US" dirty="0"/>
              <a:t> pada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sapi</a:t>
            </a:r>
            <a:r>
              <a:rPr lang="en-US" dirty="0"/>
              <a:t>,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ayam</a:t>
            </a:r>
            <a:r>
              <a:rPr lang="en-US" dirty="0"/>
              <a:t>,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lemak, </a:t>
            </a:r>
            <a:r>
              <a:rPr lang="en-US" dirty="0" err="1"/>
              <a:t>ayam</a:t>
            </a:r>
            <a:r>
              <a:rPr lang="en-US" dirty="0"/>
              <a:t>,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, susu,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gandum</a:t>
            </a:r>
            <a:r>
              <a:rPr lang="en-US" dirty="0"/>
              <a:t>, </a:t>
            </a:r>
            <a:r>
              <a:rPr lang="en-US" dirty="0" err="1"/>
              <a:t>kacang-kacangan</a:t>
            </a:r>
            <a:r>
              <a:rPr lang="en-US" dirty="0"/>
              <a:t>, dan </a:t>
            </a:r>
            <a:r>
              <a:rPr lang="en-US" dirty="0" err="1"/>
              <a:t>biji-bijian</a:t>
            </a:r>
            <a:endParaRPr lang="en-US" dirty="0"/>
          </a:p>
        </p:txBody>
      </p:sp>
      <p:pic>
        <p:nvPicPr>
          <p:cNvPr id="4" name="Picture 3" descr="Sumber Zink Terbaik Pada Makanan Di Sekitar Kita - 4muda.com">
            <a:extLst>
              <a:ext uri="{FF2B5EF4-FFF2-40B4-BE49-F238E27FC236}">
                <a16:creationId xmlns:a16="http://schemas.microsoft.com/office/drawing/2014/main" id="{2C4D4A0B-3D12-4682-A0DE-CF057DF154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24955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8 Sumber Makanan Yang Mengandung Zinc - Jovee.id">
            <a:extLst>
              <a:ext uri="{FF2B5EF4-FFF2-40B4-BE49-F238E27FC236}">
                <a16:creationId xmlns:a16="http://schemas.microsoft.com/office/drawing/2014/main" id="{7A9A248D-D25A-4C0A-A310-3F40252F6E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05566"/>
            <a:ext cx="2514600" cy="181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3389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FB93-F92C-4AE2-BEDC-C3F4B04A8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220" y="419036"/>
            <a:ext cx="3349690" cy="917576"/>
          </a:xfrm>
        </p:spPr>
        <p:txBody>
          <a:bodyPr/>
          <a:lstStyle/>
          <a:p>
            <a:r>
              <a:rPr lang="en-US" b="1" dirty="0"/>
              <a:t>ZAT BESI ( Fe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F8349-2654-4C72-982A-1C5B4669F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245"/>
            <a:ext cx="5040086" cy="4739951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hemoglobin</a:t>
            </a:r>
          </a:p>
          <a:p>
            <a:r>
              <a:rPr lang="en-US" dirty="0" err="1"/>
              <a:t>Mengangkut</a:t>
            </a:r>
            <a:r>
              <a:rPr lang="en-US" dirty="0"/>
              <a:t> </a:t>
            </a:r>
            <a:r>
              <a:rPr lang="en-US" dirty="0" err="1"/>
              <a:t>oksigen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besi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anemia </a:t>
            </a:r>
            <a:r>
              <a:rPr lang="en-US" dirty="0" err="1"/>
              <a:t>khususnya</a:t>
            </a:r>
            <a:r>
              <a:rPr lang="en-US" dirty="0"/>
              <a:t> pada </a:t>
            </a:r>
            <a:r>
              <a:rPr lang="en-US" dirty="0" err="1"/>
              <a:t>wanita</a:t>
            </a:r>
            <a:endParaRPr lang="en-US" dirty="0"/>
          </a:p>
          <a:p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besi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merah,kacang-kacangan</a:t>
            </a:r>
            <a:r>
              <a:rPr lang="en-US" dirty="0"/>
              <a:t>, </a:t>
            </a:r>
            <a:r>
              <a:rPr lang="en-US" dirty="0" err="1"/>
              <a:t>sereal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difortifikasi</a:t>
            </a:r>
            <a:r>
              <a:rPr lang="en-US" dirty="0"/>
              <a:t>, </a:t>
            </a:r>
            <a:r>
              <a:rPr lang="en-US" dirty="0" err="1"/>
              <a:t>tepung</a:t>
            </a:r>
            <a:r>
              <a:rPr lang="en-US" dirty="0"/>
              <a:t> </a:t>
            </a:r>
            <a:r>
              <a:rPr lang="en-US" dirty="0" err="1"/>
              <a:t>kedelai</a:t>
            </a:r>
            <a:r>
              <a:rPr lang="en-US" dirty="0"/>
              <a:t>, dan </a:t>
            </a:r>
            <a:r>
              <a:rPr lang="en-US" dirty="0" err="1"/>
              <a:t>sayuran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hijau</a:t>
            </a:r>
            <a:r>
              <a:rPr lang="en-US" dirty="0"/>
              <a:t> </a:t>
            </a:r>
            <a:r>
              <a:rPr lang="en-US" dirty="0" err="1"/>
              <a:t>gelap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bayam</a:t>
            </a:r>
            <a:r>
              <a:rPr lang="en-US" dirty="0"/>
              <a:t> dan </a:t>
            </a:r>
            <a:r>
              <a:rPr lang="en-US" dirty="0" err="1"/>
              <a:t>brokoli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1A973-440B-4634-8CBC-241DD884FC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23" y="877824"/>
            <a:ext cx="3082797" cy="1751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D51179-D477-47A1-B3E2-B94F69CB13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23" y="2769704"/>
            <a:ext cx="3082797" cy="186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4 Jenis Makanan yang Mengandung Zat Besi untuk si Kecil | Friso">
            <a:extLst>
              <a:ext uri="{FF2B5EF4-FFF2-40B4-BE49-F238E27FC236}">
                <a16:creationId xmlns:a16="http://schemas.microsoft.com/office/drawing/2014/main" id="{269A7465-AA0E-4997-A9D2-721D8EC5FCA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23" y="4777149"/>
            <a:ext cx="3082797" cy="1743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9512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15555-6176-4151-92EB-1506BB4A7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860" y="383786"/>
            <a:ext cx="2931367" cy="1325563"/>
          </a:xfrm>
        </p:spPr>
        <p:txBody>
          <a:bodyPr/>
          <a:lstStyle/>
          <a:p>
            <a:r>
              <a:rPr lang="en-US" b="1" dirty="0"/>
              <a:t>PREBIOTIK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80261-D1E8-4972-8DE3-D48B2423A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860" y="1709349"/>
            <a:ext cx="9151776" cy="4084961"/>
          </a:xfr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pathogen</a:t>
            </a:r>
          </a:p>
          <a:p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toksin</a:t>
            </a:r>
            <a:endParaRPr lang="en-US" dirty="0"/>
          </a:p>
          <a:p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dirty="0" err="1"/>
              <a:t>usus</a:t>
            </a:r>
            <a:r>
              <a:rPr lang="en-US" dirty="0"/>
              <a:t> yang </a:t>
            </a:r>
            <a:r>
              <a:rPr lang="en-US" dirty="0" err="1"/>
              <a:t>dominan</a:t>
            </a:r>
            <a:endParaRPr lang="en-US" dirty="0"/>
          </a:p>
          <a:p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dysbiosis </a:t>
            </a:r>
            <a:r>
              <a:rPr lang="en-US" dirty="0" err="1"/>
              <a:t>mikrobiotik</a:t>
            </a:r>
            <a:r>
              <a:rPr lang="en-US" dirty="0"/>
              <a:t> </a:t>
            </a:r>
            <a:r>
              <a:rPr lang="en-US" dirty="0" err="1"/>
              <a:t>usus</a:t>
            </a:r>
            <a:endParaRPr lang="en-US" dirty="0"/>
          </a:p>
          <a:p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cerna</a:t>
            </a:r>
            <a:r>
              <a:rPr lang="en-US" dirty="0"/>
              <a:t>,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</a:t>
            </a:r>
            <a:r>
              <a:rPr lang="en-US" dirty="0" err="1"/>
              <a:t>faeces</a:t>
            </a:r>
            <a:r>
              <a:rPr lang="en-US" dirty="0"/>
              <a:t>,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tekstur</a:t>
            </a:r>
            <a:r>
              <a:rPr lang="en-US" dirty="0"/>
              <a:t> </a:t>
            </a:r>
            <a:r>
              <a:rPr lang="en-US" dirty="0" err="1"/>
              <a:t>faeces</a:t>
            </a:r>
            <a:r>
              <a:rPr lang="en-US" dirty="0"/>
              <a:t> dan </a:t>
            </a:r>
            <a:r>
              <a:rPr lang="en-US" dirty="0" err="1"/>
              <a:t>frekuensi</a:t>
            </a:r>
            <a:r>
              <a:rPr lang="en-US" dirty="0"/>
              <a:t> BAB</a:t>
            </a:r>
          </a:p>
          <a:p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atropi</a:t>
            </a:r>
            <a:r>
              <a:rPr lang="en-US" dirty="0"/>
              <a:t> </a:t>
            </a:r>
            <a:r>
              <a:rPr lang="en-US" dirty="0" err="1"/>
              <a:t>mukosa</a:t>
            </a:r>
            <a:r>
              <a:rPr lang="en-US" dirty="0"/>
              <a:t> </a:t>
            </a:r>
            <a:r>
              <a:rPr lang="en-US" dirty="0" err="1"/>
              <a:t>usus</a:t>
            </a:r>
            <a:endParaRPr lang="en-US" dirty="0"/>
          </a:p>
          <a:p>
            <a:r>
              <a:rPr lang="en-US" dirty="0" err="1"/>
              <a:t>Menghasilkan</a:t>
            </a:r>
            <a:r>
              <a:rPr lang="en-US" dirty="0"/>
              <a:t> produk2 metabolic ( </a:t>
            </a:r>
            <a:r>
              <a:rPr lang="en-US" dirty="0" err="1"/>
              <a:t>asam</a:t>
            </a:r>
            <a:r>
              <a:rPr lang="en-US" dirty="0"/>
              <a:t> amino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Arginin</a:t>
            </a:r>
            <a:r>
              <a:rPr lang="en-US" dirty="0"/>
              <a:t> dan </a:t>
            </a:r>
            <a:r>
              <a:rPr lang="en-US" dirty="0" err="1"/>
              <a:t>glutamin</a:t>
            </a:r>
            <a:r>
              <a:rPr lang="en-US" dirty="0"/>
              <a:t>)</a:t>
            </a:r>
            <a:r>
              <a:rPr lang="en-US" dirty="0">
                <a:sym typeface="Wingdings" panose="05000000000000000000" pitchFamily="2" charset="2"/>
              </a:rPr>
              <a:t> nutrient </a:t>
            </a:r>
            <a:r>
              <a:rPr lang="en-US" dirty="0" err="1">
                <a:sym typeface="Wingdings" panose="05000000000000000000" pitchFamily="2" charset="2"/>
              </a:rPr>
              <a:t>proteksi</a:t>
            </a:r>
            <a:endParaRPr lang="en-US" dirty="0"/>
          </a:p>
          <a:p>
            <a:r>
              <a:rPr lang="en-US" dirty="0" err="1"/>
              <a:t>Prebiotik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pisang, </a:t>
            </a:r>
            <a:r>
              <a:rPr lang="en-US" dirty="0" err="1"/>
              <a:t>tomat</a:t>
            </a:r>
            <a:r>
              <a:rPr lang="en-US" dirty="0"/>
              <a:t>, papaya, </a:t>
            </a:r>
            <a:r>
              <a:rPr lang="en-US" dirty="0" err="1"/>
              <a:t>bawang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dan </a:t>
            </a:r>
            <a:r>
              <a:rPr lang="en-US" dirty="0" err="1"/>
              <a:t>madu</a:t>
            </a:r>
            <a:endParaRPr lang="en-US" dirty="0"/>
          </a:p>
        </p:txBody>
      </p:sp>
      <p:pic>
        <p:nvPicPr>
          <p:cNvPr id="4" name="Picture 3" descr="Мед купить в Баку">
            <a:extLst>
              <a:ext uri="{FF2B5EF4-FFF2-40B4-BE49-F238E27FC236}">
                <a16:creationId xmlns:a16="http://schemas.microsoft.com/office/drawing/2014/main" id="{5C37B534-D7FE-4BA6-A831-E0815D601AE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0" y="149290"/>
            <a:ext cx="200025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006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6125-D56B-4433-9936-7DA5DCB5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626" y="298661"/>
            <a:ext cx="2719583" cy="1514474"/>
          </a:xfrm>
        </p:spPr>
        <p:txBody>
          <a:bodyPr/>
          <a:lstStyle/>
          <a:p>
            <a:r>
              <a:rPr lang="en-US" b="1" dirty="0"/>
              <a:t>SELENIUM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A2EAF-202C-45D5-BAB6-C8AF18B60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6056" y="1648344"/>
            <a:ext cx="7080380" cy="4351338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bebas</a:t>
            </a:r>
            <a:endParaRPr lang="en-US" dirty="0"/>
          </a:p>
          <a:p>
            <a:r>
              <a:rPr lang="en-US" dirty="0" err="1"/>
              <a:t>Kekurangan</a:t>
            </a:r>
            <a:r>
              <a:rPr lang="en-US" dirty="0"/>
              <a:t> selenium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stress </a:t>
            </a:r>
            <a:r>
              <a:rPr lang="en-US" dirty="0" err="1"/>
              <a:t>oksidatif</a:t>
            </a:r>
            <a:r>
              <a:rPr lang="en-US" dirty="0"/>
              <a:t> pada </a:t>
            </a:r>
            <a:r>
              <a:rPr lang="en-US" dirty="0" err="1"/>
              <a:t>inang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system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dan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patologi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virus influenza</a:t>
            </a:r>
          </a:p>
          <a:p>
            <a:r>
              <a:rPr lang="en-US" dirty="0"/>
              <a:t>Selenium Bersama Vit E </a:t>
            </a:r>
            <a:r>
              <a:rPr lang="en-US" dirty="0" err="1"/>
              <a:t>bekerjasama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antioksidan</a:t>
            </a:r>
            <a:r>
              <a:rPr lang="en-US" dirty="0"/>
              <a:t> dan </a:t>
            </a:r>
            <a:r>
              <a:rPr lang="en-US" dirty="0" err="1"/>
              <a:t>imunostimulan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  <a:p>
            <a:r>
              <a:rPr lang="en-US" dirty="0" err="1"/>
              <a:t>Sumber</a:t>
            </a:r>
            <a:r>
              <a:rPr lang="en-US" dirty="0"/>
              <a:t> Selenium </a:t>
            </a:r>
            <a:r>
              <a:rPr lang="en-US" dirty="0" err="1"/>
              <a:t>ada</a:t>
            </a:r>
            <a:r>
              <a:rPr lang="en-US" dirty="0"/>
              <a:t> pada </a:t>
            </a:r>
            <a:r>
              <a:rPr lang="en-US" dirty="0" err="1"/>
              <a:t>telur</a:t>
            </a:r>
            <a:r>
              <a:rPr lang="en-US" dirty="0"/>
              <a:t>, </a:t>
            </a:r>
            <a:r>
              <a:rPr lang="en-US" dirty="0" err="1"/>
              <a:t>ayam</a:t>
            </a:r>
            <a:r>
              <a:rPr lang="en-US" dirty="0"/>
              <a:t>,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sapi</a:t>
            </a:r>
            <a:r>
              <a:rPr lang="en-US" dirty="0"/>
              <a:t>, </a:t>
            </a:r>
            <a:r>
              <a:rPr lang="en-US" dirty="0" err="1"/>
              <a:t>jamur</a:t>
            </a:r>
            <a:r>
              <a:rPr lang="en-US" dirty="0"/>
              <a:t>, </a:t>
            </a:r>
            <a:r>
              <a:rPr lang="en-US" dirty="0" err="1"/>
              <a:t>keju</a:t>
            </a:r>
            <a:r>
              <a:rPr lang="en-US" dirty="0"/>
              <a:t>, </a:t>
            </a:r>
            <a:r>
              <a:rPr lang="en-US" dirty="0" err="1"/>
              <a:t>bayam</a:t>
            </a:r>
            <a:r>
              <a:rPr lang="en-US" dirty="0"/>
              <a:t> dan </a:t>
            </a:r>
            <a:r>
              <a:rPr lang="en-US" dirty="0" err="1"/>
              <a:t>brokoli</a:t>
            </a:r>
            <a:endParaRPr lang="en-US" dirty="0"/>
          </a:p>
        </p:txBody>
      </p:sp>
      <p:pic>
        <p:nvPicPr>
          <p:cNvPr id="4" name="Picture 3" descr="Kenali Bahaya dan Gejala yang Bakal Muncul Ketika Seseorang Kekurangan  Selenium | merdeka.com">
            <a:extLst>
              <a:ext uri="{FF2B5EF4-FFF2-40B4-BE49-F238E27FC236}">
                <a16:creationId xmlns:a16="http://schemas.microsoft.com/office/drawing/2014/main" id="{5D8BA7DB-3666-4868-BC08-A896E15529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87" y="699876"/>
            <a:ext cx="301942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7A858E-10B1-4853-9908-341A18692B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53" y="2324198"/>
            <a:ext cx="301942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3 Zat yang Berperan Penting untuk Tingkatkan Imunitas Tubuh">
            <a:extLst>
              <a:ext uri="{FF2B5EF4-FFF2-40B4-BE49-F238E27FC236}">
                <a16:creationId xmlns:a16="http://schemas.microsoft.com/office/drawing/2014/main" id="{35BC371F-CAE6-4032-87B7-B6C240ABB5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53" y="4177120"/>
            <a:ext cx="3019425" cy="1914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3695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7A14B-3BF1-4396-A5EC-510CFF2FA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TERAPI GIZI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F9361-3D3D-4FD2-92A4-C92BDEF1B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6600" y="1690688"/>
            <a:ext cx="7531100" cy="2405451"/>
          </a:xfr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Pemenuhan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, </a:t>
            </a:r>
            <a:r>
              <a:rPr lang="en-US" dirty="0" err="1"/>
              <a:t>makronutrien</a:t>
            </a:r>
            <a:r>
              <a:rPr lang="en-US" dirty="0"/>
              <a:t>, </a:t>
            </a:r>
            <a:r>
              <a:rPr lang="en-US" dirty="0" err="1"/>
              <a:t>mikronutrien</a:t>
            </a:r>
            <a:r>
              <a:rPr lang="en-US" dirty="0"/>
              <a:t>, </a:t>
            </a:r>
            <a:r>
              <a:rPr lang="en-US" dirty="0" err="1"/>
              <a:t>cairan</a:t>
            </a:r>
            <a:r>
              <a:rPr lang="en-US" dirty="0"/>
              <a:t> dan </a:t>
            </a:r>
            <a:r>
              <a:rPr lang="en-US" dirty="0" err="1"/>
              <a:t>zat-zat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system </a:t>
            </a:r>
            <a:r>
              <a:rPr lang="en-US" dirty="0" err="1"/>
              <a:t>imunomodulator</a:t>
            </a:r>
            <a:r>
              <a:rPr lang="en-US" dirty="0"/>
              <a:t>, anti </a:t>
            </a:r>
            <a:r>
              <a:rPr lang="en-US" dirty="0" err="1"/>
              <a:t>inflamasi</a:t>
            </a:r>
            <a:r>
              <a:rPr lang="en-US" dirty="0"/>
              <a:t>, anti </a:t>
            </a:r>
            <a:r>
              <a:rPr lang="en-US" dirty="0" err="1"/>
              <a:t>oksidan</a:t>
            </a:r>
            <a:r>
              <a:rPr lang="en-US" dirty="0"/>
              <a:t> dan </a:t>
            </a:r>
            <a:r>
              <a:rPr lang="en-US" dirty="0" err="1"/>
              <a:t>perbiotik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Menyusun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pada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covid</a:t>
            </a:r>
            <a:r>
              <a:rPr lang="en-US" dirty="0"/>
              <a:t> -19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59323-7B1B-4B0E-8FB2-A3F32992286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4348098"/>
            <a:ext cx="5118878" cy="2144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4132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14B65-DF1A-47D5-B8B3-A88B1694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020" y="681037"/>
            <a:ext cx="3760237" cy="77321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TERAPI GIZI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28E5E-FF84-4614-BA0A-011278F00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571" y="1708021"/>
            <a:ext cx="7092820" cy="4414708"/>
          </a:xfrm>
          <a:ln w="190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b="1" dirty="0" err="1"/>
              <a:t>Kebutuhan</a:t>
            </a:r>
            <a:r>
              <a:rPr lang="en-US" b="1" dirty="0"/>
              <a:t> </a:t>
            </a:r>
            <a:r>
              <a:rPr lang="en-US" b="1" dirty="0" err="1"/>
              <a:t>Energi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sz="2400" dirty="0" err="1">
                <a:solidFill>
                  <a:srgbClr val="00B050"/>
                </a:solidFill>
              </a:rPr>
              <a:t>Dihitung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berdasarkan</a:t>
            </a:r>
            <a:r>
              <a:rPr lang="en-US" sz="2400" dirty="0">
                <a:solidFill>
                  <a:srgbClr val="00B050"/>
                </a:solidFill>
              </a:rPr>
              <a:t> status gizi, </a:t>
            </a:r>
            <a:r>
              <a:rPr lang="en-US" sz="2400" dirty="0" err="1">
                <a:solidFill>
                  <a:srgbClr val="00B050"/>
                </a:solidFill>
              </a:rPr>
              <a:t>kondisi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klinis</a:t>
            </a:r>
            <a:r>
              <a:rPr lang="en-US" sz="2400" dirty="0">
                <a:solidFill>
                  <a:srgbClr val="00B050"/>
                </a:solidFill>
              </a:rPr>
              <a:t> dan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</a:rPr>
              <a:t>     </a:t>
            </a:r>
            <a:r>
              <a:rPr lang="en-US" sz="2400" dirty="0" err="1">
                <a:solidFill>
                  <a:srgbClr val="00B050"/>
                </a:solidFill>
              </a:rPr>
              <a:t>adanya</a:t>
            </a:r>
            <a:r>
              <a:rPr lang="en-US" sz="2400" dirty="0">
                <a:solidFill>
                  <a:srgbClr val="00B050"/>
                </a:solidFill>
              </a:rPr>
              <a:t> Co-morbid, rata – rata </a:t>
            </a:r>
            <a:r>
              <a:rPr lang="en-US" sz="2400" dirty="0" err="1">
                <a:solidFill>
                  <a:srgbClr val="00B050"/>
                </a:solidFill>
              </a:rPr>
              <a:t>dapat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diberikan</a:t>
            </a:r>
            <a:r>
              <a:rPr lang="en-US" sz="2400" dirty="0">
                <a:solidFill>
                  <a:srgbClr val="00B050"/>
                </a:solidFill>
              </a:rPr>
              <a:t> 30 – 35 </a:t>
            </a:r>
            <a:r>
              <a:rPr lang="en-US" sz="2400" dirty="0" err="1">
                <a:solidFill>
                  <a:srgbClr val="00B050"/>
                </a:solidFill>
              </a:rPr>
              <a:t>Kal</a:t>
            </a:r>
            <a:r>
              <a:rPr lang="en-US" sz="2400" dirty="0">
                <a:solidFill>
                  <a:srgbClr val="00B050"/>
                </a:solidFill>
              </a:rPr>
              <a:t>/kg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B050"/>
                </a:solidFill>
              </a:rPr>
              <a:t>     BB/</a:t>
            </a:r>
            <a:r>
              <a:rPr lang="en-US" sz="2400" dirty="0" err="1">
                <a:solidFill>
                  <a:srgbClr val="00B050"/>
                </a:solidFill>
              </a:rPr>
              <a:t>hari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  <a:p>
            <a:r>
              <a:rPr lang="en-ID" b="1" dirty="0" err="1"/>
              <a:t>Karbohidrat</a:t>
            </a:r>
            <a:r>
              <a:rPr lang="en-ID" b="1" dirty="0"/>
              <a:t> </a:t>
            </a:r>
            <a:r>
              <a:rPr lang="en-ID" dirty="0"/>
              <a:t>50 -60 % </a:t>
            </a:r>
            <a:r>
              <a:rPr lang="en-ID" dirty="0">
                <a:solidFill>
                  <a:srgbClr val="00B050"/>
                </a:solidFill>
              </a:rPr>
              <a:t>(</a:t>
            </a:r>
            <a:r>
              <a:rPr lang="en-ID" sz="2400" dirty="0" err="1">
                <a:solidFill>
                  <a:srgbClr val="00B050"/>
                </a:solidFill>
              </a:rPr>
              <a:t>Pertimbangkan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kondisi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respirasi</a:t>
            </a:r>
            <a:r>
              <a:rPr lang="en-ID" sz="2400" dirty="0">
                <a:solidFill>
                  <a:srgbClr val="00B050"/>
                </a:solidFill>
              </a:rPr>
              <a:t> dan</a:t>
            </a:r>
          </a:p>
          <a:p>
            <a:pPr marL="0" indent="0">
              <a:buNone/>
            </a:pPr>
            <a:r>
              <a:rPr lang="en-ID" sz="2400" dirty="0">
                <a:solidFill>
                  <a:srgbClr val="00B050"/>
                </a:solidFill>
              </a:rPr>
              <a:t>    comorbid )</a:t>
            </a:r>
          </a:p>
          <a:p>
            <a:r>
              <a:rPr lang="en-ID" b="1" dirty="0"/>
              <a:t>Protein</a:t>
            </a:r>
            <a:r>
              <a:rPr lang="en-ID" dirty="0"/>
              <a:t> 1,2 – 2 gram/kg BB</a:t>
            </a:r>
          </a:p>
          <a:p>
            <a:r>
              <a:rPr lang="en-ID" b="1" dirty="0"/>
              <a:t>Lemak</a:t>
            </a:r>
            <a:r>
              <a:rPr lang="en-ID" dirty="0"/>
              <a:t> 25-30 %</a:t>
            </a:r>
          </a:p>
          <a:p>
            <a:r>
              <a:rPr lang="en-ID" b="1" dirty="0" err="1"/>
              <a:t>Mikronutrien</a:t>
            </a:r>
            <a:endParaRPr lang="en-ID" b="1" dirty="0"/>
          </a:p>
          <a:p>
            <a:pPr marL="0" indent="0">
              <a:buNone/>
            </a:pPr>
            <a:r>
              <a:rPr lang="en-ID" dirty="0"/>
              <a:t>   </a:t>
            </a:r>
            <a:r>
              <a:rPr lang="en-ID" sz="2400" dirty="0" err="1">
                <a:solidFill>
                  <a:srgbClr val="00B050"/>
                </a:solidFill>
              </a:rPr>
              <a:t>Terjadi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peningkatan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kebutuhan</a:t>
            </a:r>
            <a:r>
              <a:rPr lang="en-ID" sz="2400" dirty="0">
                <a:solidFill>
                  <a:srgbClr val="00B050"/>
                </a:solidFill>
              </a:rPr>
              <a:t> vitamin dan trace</a:t>
            </a:r>
          </a:p>
          <a:p>
            <a:pPr marL="0" indent="0">
              <a:buNone/>
            </a:pPr>
            <a:r>
              <a:rPr lang="en-ID" sz="2400" dirty="0">
                <a:solidFill>
                  <a:srgbClr val="00B050"/>
                </a:solidFill>
              </a:rPr>
              <a:t>    mineral. </a:t>
            </a:r>
            <a:r>
              <a:rPr lang="en-ID" sz="2400" dirty="0" err="1">
                <a:solidFill>
                  <a:srgbClr val="00B050"/>
                </a:solidFill>
              </a:rPr>
              <a:t>Kebutuhan</a:t>
            </a:r>
            <a:r>
              <a:rPr lang="en-ID" sz="2400" dirty="0">
                <a:solidFill>
                  <a:srgbClr val="00B050"/>
                </a:solidFill>
              </a:rPr>
              <a:t>   </a:t>
            </a:r>
            <a:r>
              <a:rPr lang="en-ID" sz="2400" dirty="0" err="1">
                <a:solidFill>
                  <a:srgbClr val="00B050"/>
                </a:solidFill>
              </a:rPr>
              <a:t>mikronutrien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dipenuhi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dengan</a:t>
            </a:r>
            <a:endParaRPr lang="en-ID" sz="2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ID" sz="2400" dirty="0">
                <a:solidFill>
                  <a:srgbClr val="00B050"/>
                </a:solidFill>
              </a:rPr>
              <a:t>    </a:t>
            </a:r>
            <a:r>
              <a:rPr lang="en-ID" sz="2400" dirty="0" err="1">
                <a:solidFill>
                  <a:srgbClr val="00B050"/>
                </a:solidFill>
              </a:rPr>
              <a:t>pemberian</a:t>
            </a:r>
            <a:r>
              <a:rPr lang="en-ID" sz="2400" dirty="0">
                <a:solidFill>
                  <a:srgbClr val="00B050"/>
                </a:solidFill>
              </a:rPr>
              <a:t> </a:t>
            </a:r>
            <a:r>
              <a:rPr lang="en-ID" sz="2400" dirty="0" err="1">
                <a:solidFill>
                  <a:srgbClr val="00B050"/>
                </a:solidFill>
              </a:rPr>
              <a:t>sayur</a:t>
            </a:r>
            <a:r>
              <a:rPr lang="en-ID" sz="2400" dirty="0">
                <a:solidFill>
                  <a:srgbClr val="00B050"/>
                </a:solidFill>
              </a:rPr>
              <a:t>, </a:t>
            </a:r>
            <a:r>
              <a:rPr lang="en-ID" sz="2400" dirty="0" err="1">
                <a:solidFill>
                  <a:srgbClr val="00B050"/>
                </a:solidFill>
              </a:rPr>
              <a:t>buah</a:t>
            </a:r>
            <a:r>
              <a:rPr lang="en-ID" sz="2400" dirty="0">
                <a:solidFill>
                  <a:srgbClr val="00B050"/>
                </a:solidFill>
              </a:rPr>
              <a:t>, susu dan ONS (Oral Nutrition </a:t>
            </a:r>
            <a:r>
              <a:rPr lang="en-ID" sz="2400" dirty="0" err="1">
                <a:solidFill>
                  <a:srgbClr val="00B050"/>
                </a:solidFill>
              </a:rPr>
              <a:t>Suplemen</a:t>
            </a:r>
            <a:r>
              <a:rPr lang="en-ID" sz="2400" dirty="0">
                <a:solidFill>
                  <a:srgbClr val="00B050"/>
                </a:solidFill>
              </a:rPr>
              <a:t>)</a:t>
            </a:r>
          </a:p>
          <a:p>
            <a:endParaRPr lang="en-ID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Cheerful Nutritionist - Download Free Vectors, Clipart Graphics &amp; Vector Art">
            <a:extLst>
              <a:ext uri="{FF2B5EF4-FFF2-40B4-BE49-F238E27FC236}">
                <a16:creationId xmlns:a16="http://schemas.microsoft.com/office/drawing/2014/main" id="{618CCF8D-8A5E-4214-AA13-5620196AF3B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20" y="1864438"/>
            <a:ext cx="3760237" cy="4101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708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B827-01D8-4BDC-B7EC-7909E7995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IMPLEMENTASI IMUNONUTRISI 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519BE-F71C-45AD-A124-8A81887D7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76192" cy="4351338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US" dirty="0" err="1"/>
              <a:t>Imononutrisi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ditambahkan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Oral Nutrition </a:t>
            </a:r>
            <a:r>
              <a:rPr lang="en-US" dirty="0" err="1"/>
              <a:t>Suplemen</a:t>
            </a:r>
            <a:endParaRPr lang="en-US" dirty="0"/>
          </a:p>
          <a:p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dan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098" name="Picture 2" descr="terapi makanan Arsip - Portal Wanita Muda">
            <a:extLst>
              <a:ext uri="{FF2B5EF4-FFF2-40B4-BE49-F238E27FC236}">
                <a16:creationId xmlns:a16="http://schemas.microsoft.com/office/drawing/2014/main" id="{E48E5B59-7050-4F76-BC93-4F5538D54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971" y="2043145"/>
            <a:ext cx="3570903" cy="3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15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519D1-367E-4810-9305-29127DD48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232" y="365125"/>
            <a:ext cx="8722567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TARGET UTAMA IMUNONUTRISI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79C95-5AB6-4836-A2E5-7059D3BBD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287" y="1892527"/>
            <a:ext cx="3956180" cy="3429097"/>
          </a:xfr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memperkuat</a:t>
            </a:r>
            <a:r>
              <a:rPr lang="en-US" sz="3200" dirty="0"/>
              <a:t> </a:t>
            </a:r>
            <a:r>
              <a:rPr lang="en-US" sz="3200" dirty="0" err="1"/>
              <a:t>fungsi</a:t>
            </a:r>
            <a:r>
              <a:rPr lang="en-US" sz="3200" dirty="0"/>
              <a:t> </a:t>
            </a:r>
            <a:r>
              <a:rPr lang="en-US" sz="3200" dirty="0" err="1"/>
              <a:t>pertahanan</a:t>
            </a:r>
            <a:r>
              <a:rPr lang="en-US" sz="3200" dirty="0"/>
              <a:t> </a:t>
            </a:r>
            <a:r>
              <a:rPr lang="en-US" sz="3200" dirty="0" err="1"/>
              <a:t>mukosa</a:t>
            </a:r>
            <a:r>
              <a:rPr lang="en-US" sz="3200" dirty="0"/>
              <a:t>, </a:t>
            </a:r>
            <a:r>
              <a:rPr lang="en-US" sz="3200" dirty="0" err="1"/>
              <a:t>respon</a:t>
            </a:r>
            <a:r>
              <a:rPr lang="en-US" sz="3200" dirty="0"/>
              <a:t> </a:t>
            </a:r>
            <a:r>
              <a:rPr lang="en-US" sz="3200" dirty="0" err="1"/>
              <a:t>imun</a:t>
            </a:r>
            <a:r>
              <a:rPr lang="en-US" sz="3200" dirty="0"/>
              <a:t> </a:t>
            </a:r>
            <a:r>
              <a:rPr lang="en-US" sz="3200" dirty="0" err="1"/>
              <a:t>seluler</a:t>
            </a:r>
            <a:r>
              <a:rPr lang="en-US" sz="3200" dirty="0"/>
              <a:t> dan antibody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terjadinya</a:t>
            </a:r>
            <a:r>
              <a:rPr lang="en-US" sz="3200" dirty="0"/>
              <a:t> </a:t>
            </a:r>
            <a:r>
              <a:rPr lang="en-US" sz="3200" dirty="0" err="1"/>
              <a:t>inflamasi</a:t>
            </a:r>
            <a:r>
              <a:rPr lang="en-US" sz="3200" dirty="0"/>
              <a:t> local </a:t>
            </a:r>
            <a:r>
              <a:rPr lang="en-US" sz="3200" dirty="0" err="1"/>
              <a:t>maupun</a:t>
            </a:r>
            <a:r>
              <a:rPr lang="en-US" sz="3200" dirty="0"/>
              <a:t> </a:t>
            </a:r>
            <a:r>
              <a:rPr lang="en-US" sz="3200" dirty="0" err="1"/>
              <a:t>sitemik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ekolah Madania - Tingkatkan Imunitas Tubuh Agar Tidak Mudah Terserang Virus">
            <a:extLst>
              <a:ext uri="{FF2B5EF4-FFF2-40B4-BE49-F238E27FC236}">
                <a16:creationId xmlns:a16="http://schemas.microsoft.com/office/drawing/2014/main" id="{78D51F05-1B9A-4DE7-97A6-9A5649E085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5030755" cy="3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521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EF168-95B4-4148-9F2A-49F9F6B4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IMUNONUTRISI DALAM BAHAN MAKANAN</a:t>
            </a:r>
            <a:endParaRPr lang="en-ID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6BD4C11-4486-4E3C-BB92-8FFA935516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495116"/>
              </p:ext>
            </p:extLst>
          </p:nvPr>
        </p:nvGraphicFramePr>
        <p:xfrm>
          <a:off x="838200" y="1439278"/>
          <a:ext cx="5241533" cy="435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354">
                  <a:extLst>
                    <a:ext uri="{9D8B030D-6E8A-4147-A177-3AD203B41FA5}">
                      <a16:colId xmlns:a16="http://schemas.microsoft.com/office/drawing/2014/main" val="1039571109"/>
                    </a:ext>
                  </a:extLst>
                </a:gridCol>
                <a:gridCol w="3480179">
                  <a:extLst>
                    <a:ext uri="{9D8B030D-6E8A-4147-A177-3AD203B41FA5}">
                      <a16:colId xmlns:a16="http://schemas.microsoft.com/office/drawing/2014/main" val="495881489"/>
                    </a:ext>
                  </a:extLst>
                </a:gridCol>
              </a:tblGrid>
              <a:tr h="404129">
                <a:tc>
                  <a:txBody>
                    <a:bodyPr/>
                    <a:lstStyle/>
                    <a:p>
                      <a:r>
                        <a:rPr lang="en-US" dirty="0"/>
                        <a:t>MIKRONUTRIEN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Makanan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diberikan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310802"/>
                  </a:ext>
                </a:extLst>
              </a:tr>
              <a:tr h="697537">
                <a:tc>
                  <a:txBody>
                    <a:bodyPr/>
                    <a:lstStyle/>
                    <a:p>
                      <a:r>
                        <a:rPr lang="en-US" dirty="0" err="1"/>
                        <a:t>Glutamin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sea food, </a:t>
                      </a:r>
                      <a:r>
                        <a:rPr lang="en-US" dirty="0" err="1"/>
                        <a:t>daging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sapi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kambing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ayam</a:t>
                      </a:r>
                      <a:r>
                        <a:rPr lang="en-US" dirty="0"/>
                        <a:t> kampung, </a:t>
                      </a:r>
                      <a:r>
                        <a:rPr lang="en-US" dirty="0" err="1"/>
                        <a:t>kubis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merah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858706"/>
                  </a:ext>
                </a:extLst>
              </a:tr>
              <a:tr h="697537">
                <a:tc>
                  <a:txBody>
                    <a:bodyPr/>
                    <a:lstStyle/>
                    <a:p>
                      <a:r>
                        <a:rPr lang="en-US" dirty="0" err="1"/>
                        <a:t>Arginin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ym typeface="Wingdings" panose="05000000000000000000" pitchFamily="2" charset="2"/>
                        </a:rPr>
                        <a:t>daging</a:t>
                      </a:r>
                      <a:r>
                        <a:rPr lang="en-US" dirty="0"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dirty="0" err="1">
                          <a:sym typeface="Wingdings" panose="05000000000000000000" pitchFamily="2" charset="2"/>
                        </a:rPr>
                        <a:t>ikan</a:t>
                      </a:r>
                      <a:r>
                        <a:rPr lang="en-US" dirty="0"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dirty="0" err="1">
                          <a:sym typeface="Wingdings" panose="05000000000000000000" pitchFamily="2" charset="2"/>
                        </a:rPr>
                        <a:t>ayam</a:t>
                      </a:r>
                      <a:r>
                        <a:rPr lang="en-US" dirty="0"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dirty="0" err="1">
                          <a:sym typeface="Wingdings" panose="05000000000000000000" pitchFamily="2" charset="2"/>
                        </a:rPr>
                        <a:t>produk</a:t>
                      </a:r>
                      <a:r>
                        <a:rPr lang="en-US" dirty="0">
                          <a:sym typeface="Wingdings" panose="05000000000000000000" pitchFamily="2" charset="2"/>
                        </a:rPr>
                        <a:t> susu, </a:t>
                      </a:r>
                      <a:r>
                        <a:rPr lang="en-US" dirty="0" err="1">
                          <a:sym typeface="Wingdings" panose="05000000000000000000" pitchFamily="2" charset="2"/>
                        </a:rPr>
                        <a:t>kedelai</a:t>
                      </a:r>
                      <a:r>
                        <a:rPr lang="en-US" dirty="0">
                          <a:sym typeface="Wingdings" panose="05000000000000000000" pitchFamily="2" charset="2"/>
                        </a:rPr>
                        <a:t> dan kacang2an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597163"/>
                  </a:ext>
                </a:extLst>
              </a:tr>
              <a:tr h="697537">
                <a:tc>
                  <a:txBody>
                    <a:bodyPr/>
                    <a:lstStyle/>
                    <a:p>
                      <a:r>
                        <a:rPr lang="en-US" dirty="0"/>
                        <a:t>Omega 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makanan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laut</a:t>
                      </a:r>
                      <a:r>
                        <a:rPr lang="en-ID" dirty="0"/>
                        <a:t>, kacang2an, biji2an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15167"/>
                  </a:ext>
                </a:extLst>
              </a:tr>
              <a:tr h="404129">
                <a:tc>
                  <a:txBody>
                    <a:bodyPr/>
                    <a:lstStyle/>
                    <a:p>
                      <a:r>
                        <a:rPr lang="en-US" dirty="0"/>
                        <a:t>Vitamin 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Hati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sapi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telur</a:t>
                      </a:r>
                      <a:r>
                        <a:rPr lang="en-US" dirty="0"/>
                        <a:t>, papaya, </a:t>
                      </a:r>
                      <a:r>
                        <a:rPr lang="en-US" dirty="0" err="1"/>
                        <a:t>tomat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masak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wortel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sawi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bayam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140165"/>
                  </a:ext>
                </a:extLst>
              </a:tr>
              <a:tr h="996481">
                <a:tc>
                  <a:txBody>
                    <a:bodyPr/>
                    <a:lstStyle/>
                    <a:p>
                      <a:r>
                        <a:rPr lang="en-US" dirty="0"/>
                        <a:t>Vitamin 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err="1"/>
                        <a:t>J</a:t>
                      </a:r>
                      <a:r>
                        <a:rPr lang="en-US" dirty="0" err="1"/>
                        <a:t>eruk</a:t>
                      </a:r>
                      <a:r>
                        <a:rPr lang="en-US" dirty="0"/>
                        <a:t>, papaya, </a:t>
                      </a:r>
                      <a:r>
                        <a:rPr lang="en-US" dirty="0" err="1"/>
                        <a:t>tomat</a:t>
                      </a:r>
                      <a:r>
                        <a:rPr lang="en-US" dirty="0"/>
                        <a:t>, dan </a:t>
                      </a:r>
                      <a:r>
                        <a:rPr lang="en-US" dirty="0" err="1"/>
                        <a:t>buah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lainnya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2328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EA9548-AF7E-4F4F-9BB6-AA7C4D677E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972278"/>
              </p:ext>
            </p:extLst>
          </p:nvPr>
        </p:nvGraphicFramePr>
        <p:xfrm>
          <a:off x="6264328" y="1439278"/>
          <a:ext cx="5375221" cy="435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430">
                  <a:extLst>
                    <a:ext uri="{9D8B030D-6E8A-4147-A177-3AD203B41FA5}">
                      <a16:colId xmlns:a16="http://schemas.microsoft.com/office/drawing/2014/main" val="1039571109"/>
                    </a:ext>
                  </a:extLst>
                </a:gridCol>
                <a:gridCol w="3423791">
                  <a:extLst>
                    <a:ext uri="{9D8B030D-6E8A-4147-A177-3AD203B41FA5}">
                      <a16:colId xmlns:a16="http://schemas.microsoft.com/office/drawing/2014/main" val="495881489"/>
                    </a:ext>
                  </a:extLst>
                </a:gridCol>
              </a:tblGrid>
              <a:tr h="442466">
                <a:tc>
                  <a:txBody>
                    <a:bodyPr/>
                    <a:lstStyle/>
                    <a:p>
                      <a:r>
                        <a:rPr lang="en-US" dirty="0"/>
                        <a:t>MIKRONUTRIEN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Makanan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diberikan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310802"/>
                  </a:ext>
                </a:extLst>
              </a:tr>
              <a:tr h="662299">
                <a:tc>
                  <a:txBody>
                    <a:bodyPr/>
                    <a:lstStyle/>
                    <a:p>
                      <a:r>
                        <a:rPr lang="en-US" dirty="0"/>
                        <a:t>Vitamin 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Kacang2an, </a:t>
                      </a:r>
                      <a:r>
                        <a:rPr lang="en-US" dirty="0" err="1"/>
                        <a:t>sayuran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berdaun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hijau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ayam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daging</a:t>
                      </a:r>
                      <a:r>
                        <a:rPr lang="en-US" dirty="0"/>
                        <a:t>, biji2an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858706"/>
                  </a:ext>
                </a:extLst>
              </a:tr>
              <a:tr h="493340">
                <a:tc>
                  <a:txBody>
                    <a:bodyPr/>
                    <a:lstStyle/>
                    <a:p>
                      <a:r>
                        <a:rPr lang="en-US" dirty="0"/>
                        <a:t>Vitamin 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kuning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telur</a:t>
                      </a:r>
                      <a:r>
                        <a:rPr lang="en-US" dirty="0"/>
                        <a:t>, susu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597163"/>
                  </a:ext>
                </a:extLst>
              </a:tr>
              <a:tr h="946141">
                <a:tc>
                  <a:txBody>
                    <a:bodyPr/>
                    <a:lstStyle/>
                    <a:p>
                      <a:r>
                        <a:rPr lang="en-US" dirty="0"/>
                        <a:t>Zinc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hati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sapi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tanpa</a:t>
                      </a:r>
                      <a:r>
                        <a:rPr lang="en-US" dirty="0"/>
                        <a:t> lemak, </a:t>
                      </a:r>
                      <a:r>
                        <a:rPr lang="en-US" dirty="0" err="1"/>
                        <a:t>ayam</a:t>
                      </a:r>
                      <a:r>
                        <a:rPr lang="en-US" dirty="0"/>
                        <a:t>, susu,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gandum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kacang-kacangan</a:t>
                      </a:r>
                      <a:r>
                        <a:rPr lang="en-US" dirty="0"/>
                        <a:t>, dan </a:t>
                      </a:r>
                      <a:r>
                        <a:rPr lang="en-US" dirty="0" err="1"/>
                        <a:t>biji-bijian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15167"/>
                  </a:ext>
                </a:extLst>
              </a:tr>
              <a:tr h="644757">
                <a:tc>
                  <a:txBody>
                    <a:bodyPr/>
                    <a:lstStyle/>
                    <a:p>
                      <a:r>
                        <a:rPr lang="en-US" dirty="0"/>
                        <a:t>Fe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Daging</a:t>
                      </a:r>
                      <a:r>
                        <a:rPr lang="en-US" dirty="0"/>
                        <a:t>, kacang2an, </a:t>
                      </a:r>
                      <a:r>
                        <a:rPr lang="en-US" dirty="0" err="1"/>
                        <a:t>sayuran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hijau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140165"/>
                  </a:ext>
                </a:extLst>
              </a:tr>
              <a:tr h="498863">
                <a:tc>
                  <a:txBody>
                    <a:bodyPr/>
                    <a:lstStyle/>
                    <a:p>
                      <a:r>
                        <a:rPr lang="en-US" dirty="0" err="1"/>
                        <a:t>Prebiotik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Pisang, </a:t>
                      </a:r>
                      <a:r>
                        <a:rPr lang="en-US" dirty="0" err="1"/>
                        <a:t>Pepaya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Madu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23281"/>
                  </a:ext>
                </a:extLst>
              </a:tr>
              <a:tr h="662299">
                <a:tc>
                  <a:txBody>
                    <a:bodyPr/>
                    <a:lstStyle/>
                    <a:p>
                      <a:r>
                        <a:rPr lang="en-US" dirty="0"/>
                        <a:t>Selenium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Ayam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daging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sapi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bayam</a:t>
                      </a:r>
                      <a:r>
                        <a:rPr lang="en-US" dirty="0"/>
                        <a:t>,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480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01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3646B-4A01-4BEB-A462-1B8E08AB2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IMPLEMENTASI IMUNONUTRISI</a:t>
            </a:r>
            <a:endParaRPr lang="en-ID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74E80B4-5F5C-487B-9E02-75AD7AAAF9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404795"/>
              </p:ext>
            </p:extLst>
          </p:nvPr>
        </p:nvGraphicFramePr>
        <p:xfrm>
          <a:off x="838200" y="1314451"/>
          <a:ext cx="10515600" cy="5362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342526099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4303056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1856831001"/>
                    </a:ext>
                  </a:extLst>
                </a:gridCol>
                <a:gridCol w="3981450">
                  <a:extLst>
                    <a:ext uri="{9D8B030D-6E8A-4147-A177-3AD203B41FA5}">
                      <a16:colId xmlns:a16="http://schemas.microsoft.com/office/drawing/2014/main" val="3873186841"/>
                    </a:ext>
                  </a:extLst>
                </a:gridCol>
              </a:tblGrid>
              <a:tr h="373329">
                <a:tc>
                  <a:txBody>
                    <a:bodyPr/>
                    <a:lstStyle/>
                    <a:p>
                      <a:r>
                        <a:rPr lang="en-US" dirty="0"/>
                        <a:t>JALUR NUTRISI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NUTRISI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BAHAN MAKANAN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Implementasi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Imunonutrisi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034602"/>
                  </a:ext>
                </a:extLst>
              </a:tr>
              <a:tr h="363788"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Karbohidrat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Nasi dan </a:t>
                      </a:r>
                      <a:r>
                        <a:rPr lang="en-US" dirty="0" err="1"/>
                        <a:t>penukar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Diit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 Tinggi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Energi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 Tinggi Protein</a:t>
                      </a:r>
                      <a:endParaRPr lang="en-ID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907874"/>
                  </a:ext>
                </a:extLst>
              </a:tr>
              <a:tr h="621831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Hewani</a:t>
                      </a:r>
                      <a:r>
                        <a:rPr lang="en-US" dirty="0"/>
                        <a:t> – </a:t>
                      </a:r>
                      <a:r>
                        <a:rPr lang="en-US" dirty="0" err="1"/>
                        <a:t>nabati</a:t>
                      </a:r>
                      <a:r>
                        <a:rPr lang="en-US" dirty="0"/>
                        <a:t>, susu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( +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madu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 )</a:t>
                      </a:r>
                      <a:endParaRPr lang="en-ID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610641"/>
                  </a:ext>
                </a:extLst>
              </a:tr>
              <a:tr h="35947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Lemak </a:t>
                      </a:r>
                      <a:r>
                        <a:rPr lang="en-US" dirty="0" err="1"/>
                        <a:t>Hewan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minyak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91005"/>
                  </a:ext>
                </a:extLst>
              </a:tr>
              <a:tr h="35947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Vitamin &amp; mineral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Sayur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buah</a:t>
                      </a:r>
                      <a:r>
                        <a:rPr lang="en-US" dirty="0"/>
                        <a:t> segar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400355"/>
                  </a:ext>
                </a:extLst>
              </a:tr>
              <a:tr h="35947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373189"/>
                  </a:ext>
                </a:extLst>
              </a:tr>
              <a:tr h="888330">
                <a:tc>
                  <a:txBody>
                    <a:bodyPr/>
                    <a:lstStyle/>
                    <a:p>
                      <a:r>
                        <a:rPr lang="en-US" dirty="0"/>
                        <a:t>ENTERAL NUTRISI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Karbohidrat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Tepung2an dan </a:t>
                      </a:r>
                      <a:r>
                        <a:rPr lang="en-US" dirty="0" err="1"/>
                        <a:t>penukar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Enteral feeding Home Made (</a:t>
                      </a:r>
                      <a:r>
                        <a:rPr lang="en-US" dirty="0" err="1"/>
                        <a:t>Blenderized</a:t>
                      </a:r>
                      <a:r>
                        <a:rPr lang="en-US" dirty="0"/>
                        <a:t> food,  </a:t>
                      </a:r>
                      <a:r>
                        <a:rPr lang="en-US" dirty="0" err="1"/>
                        <a:t>sonde</a:t>
                      </a:r>
                      <a:r>
                        <a:rPr lang="en-US" dirty="0"/>
                        <a:t> TETP,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Sonde</a:t>
                      </a:r>
                      <a:r>
                        <a:rPr lang="en-US" dirty="0"/>
                        <a:t> 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Tim</a:t>
                      </a:r>
                      <a:r>
                        <a:rPr lang="en-US" dirty="0"/>
                        <a:t> 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206480"/>
                  </a:ext>
                </a:extLst>
              </a:tr>
              <a:tr h="96593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Protein </a:t>
                      </a:r>
                      <a:r>
                        <a:rPr lang="en-US" dirty="0" err="1"/>
                        <a:t>Hewani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nabati</a:t>
                      </a:r>
                      <a:r>
                        <a:rPr lang="en-US" dirty="0"/>
                        <a:t>, susu, ONS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Sonde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enteral feeding </a:t>
                      </a:r>
                      <a:r>
                        <a:rPr lang="en-US" dirty="0" err="1"/>
                        <a:t>komersial</a:t>
                      </a:r>
                      <a:r>
                        <a:rPr lang="en-US" dirty="0"/>
                        <a:t> (</a:t>
                      </a:r>
                      <a:r>
                        <a:rPr lang="en-US" dirty="0" err="1">
                          <a:solidFill>
                            <a:srgbClr val="7030A0"/>
                          </a:solidFill>
                        </a:rPr>
                        <a:t>Blendera</a:t>
                      </a: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, Pan Enteral, </a:t>
                      </a:r>
                      <a:r>
                        <a:rPr lang="en-US" dirty="0" err="1">
                          <a:solidFill>
                            <a:srgbClr val="7030A0"/>
                          </a:solidFill>
                        </a:rPr>
                        <a:t>Proten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</a:rPr>
                        <a:t>Neomune</a:t>
                      </a:r>
                      <a:r>
                        <a:rPr lang="en-US" dirty="0"/>
                        <a:t> 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025012"/>
                  </a:ext>
                </a:extLst>
              </a:tr>
              <a:tr h="621831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Lemak </a:t>
                      </a:r>
                      <a:r>
                        <a:rPr lang="en-US" dirty="0" err="1"/>
                        <a:t>Hewan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minyak</a:t>
                      </a:r>
                      <a:r>
                        <a:rPr lang="en-US" dirty="0"/>
                        <a:t>, PUFA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224592"/>
                  </a:ext>
                </a:extLst>
              </a:tr>
              <a:tr h="35947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Vitamin &amp; mineral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Sari </a:t>
                      </a:r>
                      <a:r>
                        <a:rPr lang="en-US" dirty="0" err="1"/>
                        <a:t>buah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sayur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763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879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7A895-DB5A-43A6-AA95-F8220AC7D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67" y="590550"/>
            <a:ext cx="10515600" cy="53078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MAKANAN PASIEN COVID – 19</a:t>
            </a:r>
            <a:br>
              <a:rPr lang="en-US" dirty="0"/>
            </a:b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41DECA-28C1-439B-BEB6-FC07E46A82A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3634" y="1560232"/>
            <a:ext cx="3585265" cy="281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2106A0-A13F-4546-BEFD-B198BDF694D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560232"/>
            <a:ext cx="3585266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E4D3FE-F03A-45EF-B46F-0DB4A1BA455F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3029" y="1560232"/>
            <a:ext cx="3666669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C1B6C0-D8DA-4735-8462-CD6EE3809506}"/>
              </a:ext>
            </a:extLst>
          </p:cNvPr>
          <p:cNvSpPr txBox="1"/>
          <p:nvPr/>
        </p:nvSpPr>
        <p:spPr>
          <a:xfrm>
            <a:off x="658467" y="4611231"/>
            <a:ext cx="42373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Kandungan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Gizi</a:t>
            </a:r>
            <a:r>
              <a:rPr lang="en-US" sz="2800" dirty="0">
                <a:solidFill>
                  <a:srgbClr val="C00000"/>
                </a:solidFill>
              </a:rPr>
              <a:t> :</a:t>
            </a:r>
          </a:p>
          <a:p>
            <a:r>
              <a:rPr lang="en-US" sz="2400" dirty="0" err="1"/>
              <a:t>Energi</a:t>
            </a:r>
            <a:r>
              <a:rPr lang="en-US" sz="2400" dirty="0"/>
              <a:t> 2464 </a:t>
            </a:r>
            <a:r>
              <a:rPr lang="en-US" sz="2400" dirty="0" err="1"/>
              <a:t>Kal</a:t>
            </a:r>
            <a:endParaRPr lang="en-US" sz="2400" dirty="0"/>
          </a:p>
          <a:p>
            <a:r>
              <a:rPr lang="en-US" sz="2400" dirty="0"/>
              <a:t>Protein 81,15 gram</a:t>
            </a:r>
          </a:p>
          <a:p>
            <a:r>
              <a:rPr lang="en-US" sz="2400" dirty="0"/>
              <a:t>Lemak 76,65 gram</a:t>
            </a:r>
          </a:p>
          <a:p>
            <a:r>
              <a:rPr lang="en-US" sz="2400" dirty="0" err="1"/>
              <a:t>Karbohidrat</a:t>
            </a:r>
            <a:r>
              <a:rPr lang="en-US" sz="2400" dirty="0"/>
              <a:t> 345,75 gram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79838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58A46-B2E5-4428-B1B8-3FBB94B6D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MAKANAN PASIEN COVID - 19</a:t>
            </a:r>
            <a:endParaRPr lang="en-ID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AMINOLEBAN ORAL : Neomune">
            <a:extLst>
              <a:ext uri="{FF2B5EF4-FFF2-40B4-BE49-F238E27FC236}">
                <a16:creationId xmlns:a16="http://schemas.microsoft.com/office/drawing/2014/main" id="{3A8F04C6-A221-45F1-A24A-E860B93885D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2" y="2047874"/>
            <a:ext cx="2624138" cy="36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D:\makanan RS\26092010(019).jpg">
            <a:extLst>
              <a:ext uri="{FF2B5EF4-FFF2-40B4-BE49-F238E27FC236}">
                <a16:creationId xmlns:a16="http://schemas.microsoft.com/office/drawing/2014/main" id="{6D87BA4F-5C46-498E-8AB0-A019E024B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7800" y="2047875"/>
            <a:ext cx="48768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09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4EAE3-5D1C-44B5-85AC-218C2C45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LEAFLET COVID -19</a:t>
            </a:r>
            <a:endParaRPr lang="en-ID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FFF025-FBC5-4CCA-98AA-7E325BCDB09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037412"/>
            <a:ext cx="6557356" cy="3927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0033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62412-A64B-46A7-A278-79B4C0DA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Kumpulan Animasi Power Point Terima Kasih | Kantor Meme">
            <a:extLst>
              <a:ext uri="{FF2B5EF4-FFF2-40B4-BE49-F238E27FC236}">
                <a16:creationId xmlns:a16="http://schemas.microsoft.com/office/drawing/2014/main" id="{45979CA2-F12F-47F2-9BF1-F1DAA71546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295" y="4541076"/>
            <a:ext cx="7184571" cy="231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umenep Lepas dari Zona Merah Covid-19 - Medcom.id">
            <a:extLst>
              <a:ext uri="{FF2B5EF4-FFF2-40B4-BE49-F238E27FC236}">
                <a16:creationId xmlns:a16="http://schemas.microsoft.com/office/drawing/2014/main" id="{F2508A7D-164B-44E4-9551-C492AB891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46" y="827492"/>
            <a:ext cx="6856445" cy="37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56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A5A17-DAD9-488C-9A5F-F73E5F2AF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MEKANISME IMUN DAN NUTRISI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489F2-0781-4CDA-8CE8-3E96860D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9829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Pada proses </a:t>
            </a:r>
            <a:r>
              <a:rPr lang="en-US" dirty="0" err="1"/>
              <a:t>infeksi</a:t>
            </a:r>
            <a:r>
              <a:rPr lang="en-US" dirty="0"/>
              <a:t>, </a:t>
            </a:r>
            <a:r>
              <a:rPr lang="en-US" dirty="0" err="1"/>
              <a:t>inflamasi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pelepasan</a:t>
            </a:r>
            <a:r>
              <a:rPr lang="en-US" dirty="0"/>
              <a:t> </a:t>
            </a:r>
            <a:r>
              <a:rPr lang="en-US" dirty="0" err="1"/>
              <a:t>sitokin</a:t>
            </a:r>
            <a:r>
              <a:rPr lang="en-US" dirty="0"/>
              <a:t> pro </a:t>
            </a:r>
            <a:r>
              <a:rPr lang="en-US" dirty="0" err="1"/>
              <a:t>inflamasi</a:t>
            </a:r>
            <a:endParaRPr lang="en-US" dirty="0"/>
          </a:p>
          <a:p>
            <a:r>
              <a:rPr lang="en-US" dirty="0" err="1"/>
              <a:t>Diikuti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hipermetabolisme</a:t>
            </a:r>
            <a:r>
              <a:rPr lang="en-US" dirty="0"/>
              <a:t>, </a:t>
            </a:r>
            <a:r>
              <a:rPr lang="en-US" dirty="0" err="1"/>
              <a:t>pemecahan</a:t>
            </a:r>
            <a:r>
              <a:rPr lang="en-US" dirty="0"/>
              <a:t> protein dan </a:t>
            </a:r>
            <a:r>
              <a:rPr lang="en-US" dirty="0" err="1"/>
              <a:t>gangguan</a:t>
            </a:r>
            <a:r>
              <a:rPr lang="en-US" dirty="0"/>
              <a:t> pada </a:t>
            </a:r>
            <a:r>
              <a:rPr lang="en-US" dirty="0" err="1"/>
              <a:t>mikronutrien</a:t>
            </a:r>
            <a:r>
              <a:rPr lang="en-US" dirty="0"/>
              <a:t> dan vitamin</a:t>
            </a:r>
          </a:p>
          <a:p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demam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septik</a:t>
            </a:r>
            <a:r>
              <a:rPr lang="en-US" dirty="0"/>
              <a:t> </a:t>
            </a:r>
            <a:r>
              <a:rPr lang="en-US" dirty="0" err="1"/>
              <a:t>syok</a:t>
            </a:r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adekuat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memperparah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mikronutrien</a:t>
            </a:r>
            <a:r>
              <a:rPr lang="en-US" dirty="0"/>
              <a:t>,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katabolisme</a:t>
            </a:r>
            <a:r>
              <a:rPr lang="en-US" dirty="0"/>
              <a:t>, </a:t>
            </a:r>
            <a:r>
              <a:rPr lang="en-US" dirty="0" err="1"/>
              <a:t>peningkatan</a:t>
            </a:r>
            <a:r>
              <a:rPr lang="en-US" dirty="0"/>
              <a:t> gluconeogenesis,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dan lemak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penurunan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berat</a:t>
            </a:r>
            <a:r>
              <a:rPr lang="en-US" dirty="0">
                <a:sym typeface="Wingdings" panose="05000000000000000000" pitchFamily="2" charset="2"/>
              </a:rPr>
              <a:t> badan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7C69E-AD68-41EC-8D71-F446C91944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129" y="1928132"/>
            <a:ext cx="2771777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Peternak Pembelajar: GIZI BURUK? ATASI DENGAN TANAMAN KELOR">
            <a:extLst>
              <a:ext uri="{FF2B5EF4-FFF2-40B4-BE49-F238E27FC236}">
                <a16:creationId xmlns:a16="http://schemas.microsoft.com/office/drawing/2014/main" id="{8D30DB1A-707B-4967-851B-570EA0433AD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131" y="4037078"/>
            <a:ext cx="2771776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1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4657F-DB5B-4FD4-87B0-6D96DAE87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SISTEM IMUN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7CD34-2204-4264-A899-F08F54FE1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pejamu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 yang </a:t>
            </a:r>
            <a:r>
              <a:rPr lang="en-US" dirty="0" err="1"/>
              <a:t>adekuat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oleh </a:t>
            </a:r>
            <a:r>
              <a:rPr lang="en-US" dirty="0" err="1"/>
              <a:t>Nutrisi</a:t>
            </a:r>
            <a:endParaRPr lang="en-US" dirty="0"/>
          </a:p>
          <a:p>
            <a:r>
              <a:rPr lang="en-US" dirty="0" err="1"/>
              <a:t>Nutrisi</a:t>
            </a:r>
            <a:r>
              <a:rPr lang="en-US" dirty="0"/>
              <a:t> yang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intake </a:t>
            </a:r>
            <a:r>
              <a:rPr lang="en-US" dirty="0" err="1"/>
              <a:t>energi</a:t>
            </a:r>
            <a:r>
              <a:rPr lang="en-US" dirty="0"/>
              <a:t> dan </a:t>
            </a:r>
            <a:r>
              <a:rPr lang="en-US" dirty="0" err="1"/>
              <a:t>makronutrien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defisiensi</a:t>
            </a:r>
            <a:r>
              <a:rPr lang="en-US" dirty="0"/>
              <a:t> </a:t>
            </a:r>
            <a:r>
              <a:rPr lang="en-US" dirty="0" err="1"/>
              <a:t>mikronutrien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imun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endParaRPr lang="en-US" dirty="0"/>
          </a:p>
          <a:p>
            <a:r>
              <a:rPr lang="en-US" dirty="0" err="1"/>
              <a:t>Kekurangan</a:t>
            </a:r>
            <a:r>
              <a:rPr lang="en-US" dirty="0"/>
              <a:t> gizi </a:t>
            </a:r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imunitas</a:t>
            </a:r>
            <a:r>
              <a:rPr lang="en-US" dirty="0"/>
              <a:t> dan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  <a:p>
            <a:r>
              <a:rPr lang="en-US" dirty="0" err="1"/>
              <a:t>Sanitasi</a:t>
            </a:r>
            <a:r>
              <a:rPr lang="en-US" dirty="0"/>
              <a:t> dan hygiene </a:t>
            </a:r>
            <a:r>
              <a:rPr lang="en-US" dirty="0" err="1"/>
              <a:t>perorangan</a:t>
            </a:r>
            <a:r>
              <a:rPr lang="en-US" dirty="0"/>
              <a:t> yang </a:t>
            </a:r>
            <a:r>
              <a:rPr lang="en-US" dirty="0" err="1"/>
              <a:t>buruk</a:t>
            </a:r>
            <a:r>
              <a:rPr lang="en-US" dirty="0"/>
              <a:t>, </a:t>
            </a:r>
            <a:r>
              <a:rPr lang="en-US" dirty="0" err="1"/>
              <a:t>kepadatan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kontaminasi</a:t>
            </a:r>
            <a:r>
              <a:rPr lang="en-US" dirty="0"/>
              <a:t> </a:t>
            </a:r>
            <a:r>
              <a:rPr lang="en-US" dirty="0" err="1"/>
              <a:t>pangan</a:t>
            </a:r>
            <a:r>
              <a:rPr lang="en-US" dirty="0"/>
              <a:t> dan air, dan </a:t>
            </a:r>
            <a:r>
              <a:rPr lang="en-US" dirty="0" err="1"/>
              <a:t>pengetahuan</a:t>
            </a:r>
            <a:r>
              <a:rPr lang="en-US" dirty="0"/>
              <a:t> gizi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berkontribusi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kerentanan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36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2D82-EE3A-43E0-8331-D1672CD0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NUTRISI dan IMUN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45CF3-8FA0-4A1D-8028-87582B3C9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4759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metabolism</a:t>
            </a:r>
          </a:p>
          <a:p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dan </a:t>
            </a:r>
            <a:r>
              <a:rPr lang="en-US" dirty="0" err="1"/>
              <a:t>hewan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status gizi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bertahan</a:t>
            </a:r>
            <a:r>
              <a:rPr lang="en-US" dirty="0"/>
              <a:t> </a:t>
            </a:r>
            <a:r>
              <a:rPr lang="en-US" dirty="0" err="1"/>
              <a:t>hidup</a:t>
            </a:r>
            <a:endParaRPr lang="en-US" dirty="0"/>
          </a:p>
          <a:p>
            <a:r>
              <a:rPr lang="en-US" dirty="0" err="1"/>
              <a:t>Mengkonsumsi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aktif</a:t>
            </a:r>
            <a:endParaRPr lang="en-US" dirty="0"/>
          </a:p>
          <a:p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menunjang</a:t>
            </a:r>
            <a:r>
              <a:rPr lang="en-US" dirty="0"/>
              <a:t>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imunitas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Nutrisi untuk Tingkatkan Sistem Imun Si Kecil">
            <a:extLst>
              <a:ext uri="{FF2B5EF4-FFF2-40B4-BE49-F238E27FC236}">
                <a16:creationId xmlns:a16="http://schemas.microsoft.com/office/drawing/2014/main" id="{349A58E2-37AC-426D-8072-251E8ECF92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61" y="4711959"/>
            <a:ext cx="4338735" cy="1995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109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4051-4457-480B-9C62-C67E1E644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MAKANAN RUMAH SAKIT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3072E-7857-427E-80A0-B7F428C0F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3543" y="1825625"/>
            <a:ext cx="6718042" cy="4351338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status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intoleransi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tahan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infeksi</a:t>
            </a:r>
            <a:endParaRPr lang="en-US" dirty="0"/>
          </a:p>
          <a:p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kesembuhan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yang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rusak</a:t>
            </a:r>
            <a:endParaRPr lang="en-US" dirty="0"/>
          </a:p>
          <a:p>
            <a:r>
              <a:rPr lang="en-US" dirty="0" err="1"/>
              <a:t>Memulihkan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homeostasis</a:t>
            </a:r>
          </a:p>
        </p:txBody>
      </p:sp>
      <p:pic>
        <p:nvPicPr>
          <p:cNvPr id="4" name="Picture 3" descr="Ganti Makanan 4 Sehat 5 Sempurna dengan Pedoman Gizi Seimbang - Alodokter">
            <a:extLst>
              <a:ext uri="{FF2B5EF4-FFF2-40B4-BE49-F238E27FC236}">
                <a16:creationId xmlns:a16="http://schemas.microsoft.com/office/drawing/2014/main" id="{7926ACC3-4517-4780-B44A-55D3D1B0F2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64" y="2283991"/>
            <a:ext cx="3301579" cy="3071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06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849E-EC20-412D-8B15-C7C6427C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MAKANAN RUMAH SAKIT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D299B-62A3-4D66-AEDF-03188684A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0229"/>
            <a:ext cx="5777204" cy="2932987"/>
          </a:xfrm>
        </p:spPr>
        <p:txBody>
          <a:bodyPr/>
          <a:lstStyle/>
          <a:p>
            <a:r>
              <a:rPr lang="en-US" dirty="0" err="1"/>
              <a:t>Kandungan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seimbang</a:t>
            </a:r>
            <a:endParaRPr lang="en-US" dirty="0"/>
          </a:p>
          <a:p>
            <a:r>
              <a:rPr lang="en-US" dirty="0" err="1"/>
              <a:t>Tekstur</a:t>
            </a:r>
            <a:r>
              <a:rPr lang="en-US" dirty="0"/>
              <a:t> dan </a:t>
            </a:r>
            <a:r>
              <a:rPr lang="en-US" dirty="0" err="1"/>
              <a:t>konsistensi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- </a:t>
            </a:r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aditif</a:t>
            </a:r>
            <a:r>
              <a:rPr lang="en-US" dirty="0"/>
              <a:t> </a:t>
            </a:r>
            <a:r>
              <a:rPr lang="en-US" dirty="0" err="1"/>
              <a:t>berbahaya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DCF87B-B807-4147-9FE4-195863DC787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339" y="1690689"/>
            <a:ext cx="3797559" cy="3403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54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64DFA-E536-47D7-9D94-DD9F0FBDD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C00000"/>
                </a:solidFill>
              </a:rPr>
              <a:t>Pasien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dengan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Covid</a:t>
            </a:r>
            <a:r>
              <a:rPr lang="en-US" b="1" dirty="0">
                <a:solidFill>
                  <a:srgbClr val="C00000"/>
                </a:solidFill>
              </a:rPr>
              <a:t> 19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3047D-2004-4C50-9ECE-2D8748A8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1808" cy="4351338"/>
          </a:xfrm>
        </p:spPr>
        <p:txBody>
          <a:bodyPr>
            <a:normAutofit/>
          </a:bodyPr>
          <a:lstStyle/>
          <a:p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pada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Covid</a:t>
            </a:r>
            <a:r>
              <a:rPr lang="en-US" dirty="0"/>
              <a:t> 19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imunitas</a:t>
            </a:r>
            <a:endParaRPr lang="en-US" dirty="0"/>
          </a:p>
          <a:p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vitamin dan trace mineral. </a:t>
            </a:r>
            <a:r>
              <a:rPr lang="en-US" dirty="0" err="1"/>
              <a:t>Kebutuhan</a:t>
            </a:r>
            <a:r>
              <a:rPr lang="en-US" dirty="0"/>
              <a:t> micronutrient (anti </a:t>
            </a:r>
            <a:r>
              <a:rPr lang="en-US" dirty="0" err="1"/>
              <a:t>inflamasi</a:t>
            </a:r>
            <a:r>
              <a:rPr lang="en-US" dirty="0"/>
              <a:t>, anti </a:t>
            </a:r>
            <a:r>
              <a:rPr lang="en-US" dirty="0" err="1"/>
              <a:t>oksidan</a:t>
            </a:r>
            <a:r>
              <a:rPr lang="en-US" dirty="0"/>
              <a:t>, </a:t>
            </a:r>
            <a:r>
              <a:rPr lang="en-US" dirty="0" err="1"/>
              <a:t>imunonutrisi</a:t>
            </a:r>
            <a:r>
              <a:rPr lang="en-US" dirty="0"/>
              <a:t>, pre/</a:t>
            </a:r>
            <a:r>
              <a:rPr lang="en-US" dirty="0" err="1"/>
              <a:t>probiotik</a:t>
            </a:r>
            <a:r>
              <a:rPr lang="en-US" dirty="0"/>
              <a:t> ) </a:t>
            </a:r>
            <a:r>
              <a:rPr lang="en-US" dirty="0" err="1"/>
              <a:t>tergantung</a:t>
            </a:r>
            <a:r>
              <a:rPr lang="en-US" dirty="0"/>
              <a:t> pada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endParaRPr lang="en-ID" dirty="0"/>
          </a:p>
        </p:txBody>
      </p:sp>
      <p:pic>
        <p:nvPicPr>
          <p:cNvPr id="4" name="Picture 3" descr="Langka karena Corona, Dokter Sebut Kenakan Masker Bagi Orang Sehat Tak Baik  | Jatim TIMES">
            <a:extLst>
              <a:ext uri="{FF2B5EF4-FFF2-40B4-BE49-F238E27FC236}">
                <a16:creationId xmlns:a16="http://schemas.microsoft.com/office/drawing/2014/main" id="{64C9942B-A3B0-4A2B-824B-DB0D394D831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008" y="1903444"/>
            <a:ext cx="4180114" cy="3732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537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1818</Words>
  <Application>Microsoft Office PowerPoint</Application>
  <PresentationFormat>Widescreen</PresentationFormat>
  <Paragraphs>208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Rounded MT Bold</vt:lpstr>
      <vt:lpstr>Book Antiqua</vt:lpstr>
      <vt:lpstr>Calibri</vt:lpstr>
      <vt:lpstr>Calibri Light</vt:lpstr>
      <vt:lpstr>Wingdings</vt:lpstr>
      <vt:lpstr>Office Theme</vt:lpstr>
      <vt:lpstr>IMPLEMENTASI  IMUNONUTRISI UNTUK PASIEN COVID – 19   DI RUMAH SAKIT</vt:lpstr>
      <vt:lpstr>IMUNONUTRISI</vt:lpstr>
      <vt:lpstr>TARGET UTAMA IMUNONUTRISI</vt:lpstr>
      <vt:lpstr>MEKANISME IMUN DAN NUTRISI</vt:lpstr>
      <vt:lpstr>SISTEM IMUN</vt:lpstr>
      <vt:lpstr>NUTRISI dan IMUN</vt:lpstr>
      <vt:lpstr>MAKANAN RUMAH SAKIT</vt:lpstr>
      <vt:lpstr>MAKANAN RUMAH SAKIT</vt:lpstr>
      <vt:lpstr>Pasien dengan Covid 19</vt:lpstr>
      <vt:lpstr>Pasien dengan Covid 19</vt:lpstr>
      <vt:lpstr>Faktor yang meningkatkan Risiko Malnutrisi pasien Covid 19</vt:lpstr>
      <vt:lpstr>Mengapa pasien Covid 19 membutuhkan imunonutrisi ?</vt:lpstr>
      <vt:lpstr>Pemberian Terapi Gizi</vt:lpstr>
      <vt:lpstr>Pemberian Terapi Gizi</vt:lpstr>
      <vt:lpstr>NUTRISI DAN IMUN</vt:lpstr>
      <vt:lpstr>ASAM AMIN0 Glutamin</vt:lpstr>
      <vt:lpstr>ASAM AMINO</vt:lpstr>
      <vt:lpstr>LEMAK</vt:lpstr>
      <vt:lpstr>VITAMIN A</vt:lpstr>
      <vt:lpstr>VITAMIN C</vt:lpstr>
      <vt:lpstr>VITAMIN B</vt:lpstr>
      <vt:lpstr>VITAMIN D</vt:lpstr>
      <vt:lpstr>ZINC</vt:lpstr>
      <vt:lpstr>ZAT BESI ( Fe )</vt:lpstr>
      <vt:lpstr>PREBIOTIK</vt:lpstr>
      <vt:lpstr>SELENIUM</vt:lpstr>
      <vt:lpstr>TERAPI GIZI</vt:lpstr>
      <vt:lpstr>TERAPI GIZI</vt:lpstr>
      <vt:lpstr>IMPLEMENTASI IMUNONUTRISI </vt:lpstr>
      <vt:lpstr>IMUNONUTRISI DALAM BAHAN MAKANAN</vt:lpstr>
      <vt:lpstr>IMPLEMENTASI IMUNONUTRISI</vt:lpstr>
      <vt:lpstr> MAKANAN PASIEN COVID – 19 </vt:lpstr>
      <vt:lpstr>MAKANAN PASIEN COVID - 19</vt:lpstr>
      <vt:lpstr>LEAFLET COVID -19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DUKUNGAN IMUNONUTRISI UNTUK PASIEN DI RUMAH SAKIT</dc:title>
  <dc:creator>gizi</dc:creator>
  <cp:lastModifiedBy>gizi</cp:lastModifiedBy>
  <cp:revision>111</cp:revision>
  <dcterms:created xsi:type="dcterms:W3CDTF">2020-07-06T07:20:33Z</dcterms:created>
  <dcterms:modified xsi:type="dcterms:W3CDTF">2020-07-22T08:48:31Z</dcterms:modified>
</cp:coreProperties>
</file>